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y="5143500" cx="9144000"/>
  <p:notesSz cx="6858000" cy="9144000"/>
  <p:embeddedFontLst>
    <p:embeddedFont>
      <p:font typeface="Lato"/>
      <p:regular r:id="rId45"/>
      <p:bold r:id="rId46"/>
      <p:italic r:id="rId47"/>
      <p:boldItalic r:id="rId4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4C49B67-C0DF-4153-AEF5-9384F4C14AA9}">
  <a:tblStyle styleId="{D4C49B67-C0DF-4153-AEF5-9384F4C14A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font" Target="fonts/Lato-bold.fntdata"/><Relationship Id="rId23" Type="http://schemas.openxmlformats.org/officeDocument/2006/relationships/slide" Target="slides/slide17.xml"/><Relationship Id="rId45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48" Type="http://schemas.openxmlformats.org/officeDocument/2006/relationships/font" Target="fonts/Lato-boldItalic.fntdata"/><Relationship Id="rId25" Type="http://schemas.openxmlformats.org/officeDocument/2006/relationships/slide" Target="slides/slide19.xml"/><Relationship Id="rId47" Type="http://schemas.openxmlformats.org/officeDocument/2006/relationships/font" Target="fonts/Lato-italic.fntdata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6f8b1b7f0e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6f8b1b7f0e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6f8b1b7f0e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6f8b1b7f0e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6f8b1b7f0e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6f8b1b7f0e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6f8b1b7f0e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6f8b1b7f0e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013b8eff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7013b8eff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013b8eff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7013b8ef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013b8eff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013b8eff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6f8b1b7f0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6f8b1b7f0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dbd22310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dbd22310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6f8b1b7f0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6f8b1b7f0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f8b1b7f0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f8b1b7f0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dbd223106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dbd223106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dbd2231065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dbd223106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013b8eff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013b8eff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Lilli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7013b8eff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7013b8eff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7013b8eff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7013b8eff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dbd223106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dbd223106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dbd2231065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dbd223106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7013b8eff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7013b8eff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7013b8eff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7013b8eff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dbd2231065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dbd2231065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dbd2231065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dbd2231065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dbd2231065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dbd2231065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6f8b1b7f0e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6f8b1b7f0e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6f8b1b7f0e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6f8b1b7f0e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6f8b1b7f0e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6f8b1b7f0e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6f8b1b7f0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6f8b1b7f0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6f8b1b7f0e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6f8b1b7f0e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dbd2231065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dbd2231065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dbd2231065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dbd2231065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dbd223106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dbd223106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dbd223106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dbd223106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dbd2231065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dbd2231065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Lilli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6f8b1b7f0e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6f8b1b7f0e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Lilli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6f8b1b7f0e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6f8b1b7f0e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Lilli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6f8b1b7f0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6f8b1b7f0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6f8b1b7f0e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6f8b1b7f0e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2800"/>
              <a:buNone/>
              <a:defRPr b="1" sz="2800">
                <a:solidFill>
                  <a:srgbClr val="1155C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-21600" y="4257575"/>
            <a:ext cx="9165600" cy="885900"/>
          </a:xfrm>
          <a:prstGeom prst="rect">
            <a:avLst/>
          </a:prstGeom>
          <a:solidFill>
            <a:srgbClr val="10342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-76200" y="4181375"/>
            <a:ext cx="3760901" cy="10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4670900" y="4284400"/>
            <a:ext cx="3716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FFFFFF"/>
                </a:solidFill>
              </a:rPr>
              <a:t>Teacher Recruitment and Retention Task Force </a:t>
            </a:r>
            <a:endParaRPr i="1" sz="1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FFFFFF"/>
                </a:solidFill>
              </a:rPr>
              <a:t>Presentation to Education Commission</a:t>
            </a:r>
            <a:endParaRPr i="1" sz="1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FFFFFF"/>
                </a:solidFill>
              </a:rPr>
              <a:t>May 30, 2024</a:t>
            </a:r>
            <a:endParaRPr i="1" sz="1200">
              <a:solidFill>
                <a:srgbClr val="FFFFFF"/>
              </a:solidFill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00">
                <a:solidFill>
                  <a:srgbClr val="FFFFFF"/>
                </a:solidFill>
              </a:rPr>
              <a:t>‹#›</a:t>
            </a:fld>
            <a:endParaRPr sz="1300">
              <a:solidFill>
                <a:srgbClr val="FFFFFF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fholcomb@archkckcs.org" TargetMode="External"/><Relationship Id="rId4" Type="http://schemas.openxmlformats.org/officeDocument/2006/relationships/image" Target="../media/image2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sullivan.jane@stagneskc.org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lillizarda@gmail.com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/>
              <a:t>Teacher Recruitment and Retention</a:t>
            </a:r>
            <a:endParaRPr b="1" sz="48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ArchKCK Task Force Findings</a:t>
            </a:r>
            <a:endParaRPr sz="33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Teachers Leave ArchKCK Schools </a:t>
            </a:r>
            <a:r>
              <a:rPr b="1" i="1" lang="en"/>
              <a:t>Continued</a:t>
            </a:r>
            <a:endParaRPr b="1" i="1"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1152475"/>
            <a:ext cx="8520600" cy="37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Compensation</a:t>
            </a:r>
            <a:r>
              <a:rPr lang="en"/>
              <a:t> is less than public school, especially as teachers’ years of experience increases and master’s degrees are earned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Benefit packages</a:t>
            </a:r>
            <a:r>
              <a:rPr lang="en"/>
              <a:t> are not fully understood and not utilized to their full capacity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Tuition remission</a:t>
            </a:r>
            <a:r>
              <a:rPr lang="en"/>
              <a:t> is inconsistently applied (e.g. grade school teachers leave school when a child enters high school, higher pay at the high school level)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Lack of </a:t>
            </a:r>
            <a:r>
              <a:rPr b="1" lang="en"/>
              <a:t>mentorship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Lack of teacher and staff </a:t>
            </a:r>
            <a:r>
              <a:rPr b="1" lang="en"/>
              <a:t>racial diversity</a:t>
            </a:r>
            <a:endParaRPr b="1"/>
          </a:p>
        </p:txBody>
      </p:sp>
      <p:sp>
        <p:nvSpPr>
          <p:cNvPr id="125" name="Google Shape;125;p22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Teachers Leave ArchKCK Schools </a:t>
            </a:r>
            <a:r>
              <a:rPr b="1" i="1" lang="en"/>
              <a:t>Continued</a:t>
            </a:r>
            <a:endParaRPr b="1" i="1"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11700" y="1152475"/>
            <a:ext cx="8520600" cy="37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Lack of </a:t>
            </a:r>
            <a:r>
              <a:rPr b="1" lang="en" sz="2100"/>
              <a:t>collaborative opportunities</a:t>
            </a:r>
            <a:r>
              <a:rPr lang="en" sz="2100"/>
              <a:t> (e.g. one class per grade level)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Negative</a:t>
            </a:r>
            <a:r>
              <a:rPr lang="en" sz="2100"/>
              <a:t> environment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Increasingly tasked with </a:t>
            </a:r>
            <a:r>
              <a:rPr b="1" lang="en" sz="2100"/>
              <a:t>non-instructional tasks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Lack of support</a:t>
            </a:r>
            <a:r>
              <a:rPr lang="en" sz="2100"/>
              <a:t> from administration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Lack of </a:t>
            </a:r>
            <a:r>
              <a:rPr b="1" lang="en" sz="2100"/>
              <a:t>work-life balance</a:t>
            </a:r>
            <a:endParaRPr b="1" sz="2100"/>
          </a:p>
        </p:txBody>
      </p:sp>
      <p:sp>
        <p:nvSpPr>
          <p:cNvPr id="132" name="Google Shape;132;p23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Avenues for Teacher Recruitment</a:t>
            </a:r>
            <a:endParaRPr b="1"/>
          </a:p>
        </p:txBody>
      </p:sp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New graduates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Catholic campus centers (non-education majors)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Public school teachers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Retired teachers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Career changers (Transition to Teach programs)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Online platforms (e.g. Indeed, archkckcs.org, LinkedIn, etc.)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Traditional marketing (e.g. parish bulletins, </a:t>
            </a:r>
            <a:r>
              <a:rPr i="1" lang="en" sz="2100"/>
              <a:t>The Leaven, </a:t>
            </a:r>
            <a:r>
              <a:rPr lang="en" sz="2100"/>
              <a:t>etc.)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i="1" lang="en" sz="2100"/>
              <a:t>Word of mouth from families and friends</a:t>
            </a:r>
            <a:endParaRPr b="1" i="1" sz="2100"/>
          </a:p>
        </p:txBody>
      </p:sp>
      <p:sp>
        <p:nvSpPr>
          <p:cNvPr id="139" name="Google Shape;139;p24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Messaging to Better Reach and Recruit</a:t>
            </a:r>
            <a:endParaRPr b="1"/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311700" y="1152475"/>
            <a:ext cx="8520600" cy="37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289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●"/>
            </a:pPr>
            <a:r>
              <a:rPr lang="en" sz="1642"/>
              <a:t>Compensation comparisons</a:t>
            </a:r>
            <a:endParaRPr sz="1642"/>
          </a:p>
          <a:p>
            <a:pPr indent="-33289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●"/>
            </a:pPr>
            <a:r>
              <a:rPr lang="en" sz="1642"/>
              <a:t>ArchKCK benefits vs. KPERS (401K)</a:t>
            </a:r>
            <a:endParaRPr sz="1642"/>
          </a:p>
          <a:p>
            <a:pPr indent="-33289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●"/>
            </a:pPr>
            <a:r>
              <a:rPr lang="en" sz="1642"/>
              <a:t>Tuition remission</a:t>
            </a:r>
            <a:endParaRPr sz="1642"/>
          </a:p>
          <a:p>
            <a:pPr indent="-33289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●"/>
            </a:pPr>
            <a:r>
              <a:rPr lang="en" sz="1642"/>
              <a:t>Student loan forgiveness</a:t>
            </a:r>
            <a:endParaRPr sz="1642"/>
          </a:p>
          <a:p>
            <a:pPr indent="-332898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●"/>
            </a:pPr>
            <a:r>
              <a:rPr lang="en" sz="1642"/>
              <a:t>Testimonials and highlighting of:</a:t>
            </a:r>
            <a:endParaRPr sz="1642"/>
          </a:p>
          <a:p>
            <a:pPr indent="-332898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○"/>
            </a:pPr>
            <a:r>
              <a:rPr lang="en" sz="1642"/>
              <a:t>Faith formation</a:t>
            </a:r>
            <a:endParaRPr sz="1642"/>
          </a:p>
          <a:p>
            <a:pPr indent="-332898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○"/>
            </a:pPr>
            <a:r>
              <a:rPr lang="en" sz="1642"/>
              <a:t>Academics and curriculum</a:t>
            </a:r>
            <a:endParaRPr sz="1642"/>
          </a:p>
          <a:p>
            <a:pPr indent="-332898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○"/>
            </a:pPr>
            <a:r>
              <a:rPr lang="en" sz="1642"/>
              <a:t>Teacher autonomy</a:t>
            </a:r>
            <a:endParaRPr sz="1642"/>
          </a:p>
          <a:p>
            <a:pPr indent="-332898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○"/>
            </a:pPr>
            <a:r>
              <a:rPr lang="en" sz="1642"/>
              <a:t>Safety</a:t>
            </a:r>
            <a:endParaRPr sz="1642"/>
          </a:p>
          <a:p>
            <a:pPr indent="-332898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○"/>
            </a:pPr>
            <a:r>
              <a:rPr lang="en" sz="1642"/>
              <a:t>High expectations</a:t>
            </a:r>
            <a:endParaRPr sz="1642"/>
          </a:p>
          <a:p>
            <a:pPr indent="-332898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○"/>
            </a:pPr>
            <a:r>
              <a:rPr lang="en" sz="1642"/>
              <a:t>Parent involvement</a:t>
            </a:r>
            <a:endParaRPr sz="1642"/>
          </a:p>
          <a:p>
            <a:pPr indent="-332898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42"/>
              <a:buChar char="○"/>
            </a:pPr>
            <a:r>
              <a:rPr lang="en" sz="1642"/>
              <a:t>Professional development</a:t>
            </a:r>
            <a:endParaRPr sz="1642"/>
          </a:p>
        </p:txBody>
      </p:sp>
      <p:sp>
        <p:nvSpPr>
          <p:cNvPr id="146" name="Google Shape;146;p25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311700" y="1769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40"/>
              <a:t>Task Force Recommendation:</a:t>
            </a:r>
            <a:endParaRPr b="1" sz="364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40"/>
              <a:t>Strategic Plan</a:t>
            </a:r>
            <a:endParaRPr b="1" i="1" sz="3640"/>
          </a:p>
        </p:txBody>
      </p:sp>
      <p:sp>
        <p:nvSpPr>
          <p:cNvPr id="152" name="Google Shape;152;p26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 and Yearly Goals </a:t>
            </a:r>
            <a:r>
              <a:rPr i="1" lang="en"/>
              <a:t>- Recruitment</a:t>
            </a:r>
            <a:endParaRPr i="1"/>
          </a:p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Increase Qualified Applicants: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 2% annual increase in teacher applications.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Engage Recent Graduates: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 50% more participation in college events.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Recruit from Public Schools: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Target 30% of the applicant pool to be public-school educators.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Inspire Future Educators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: Establish "Grow Your Own" initiative by May 2025.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159" name="Google Shape;159;p27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Strategies</a:t>
            </a:r>
            <a:endParaRPr/>
          </a:p>
        </p:txBody>
      </p:sp>
      <p:sp>
        <p:nvSpPr>
          <p:cNvPr id="165" name="Google Shape;16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Visibility: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Increase presence at career fairs and online.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Marketing: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Utilize digital platforms to highlight Catholic school teaching benefits.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Partnerships: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Develop campaigns and seek funding for teacher incentives.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Vocational Support: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 Offer scholarships and career exploration for students.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600"/>
              </a:spcBef>
              <a:spcAft>
                <a:spcPts val="1200"/>
              </a:spcAft>
              <a:buNone/>
            </a:pPr>
            <a:r>
              <a:t/>
            </a:r>
            <a:endParaRPr b="1" sz="1900">
              <a:solidFill>
                <a:srgbClr val="0D0D0D"/>
              </a:solidFill>
              <a:highlight>
                <a:schemeClr val="lt1"/>
              </a:highlight>
            </a:endParaRPr>
          </a:p>
        </p:txBody>
      </p:sp>
      <p:sp>
        <p:nvSpPr>
          <p:cNvPr id="166" name="Google Shape;166;p28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Strategies</a:t>
            </a:r>
            <a:endParaRPr/>
          </a:p>
        </p:txBody>
      </p:sp>
      <p:sp>
        <p:nvSpPr>
          <p:cNvPr id="172" name="Google Shape;172;p29"/>
          <p:cNvSpPr txBox="1"/>
          <p:nvPr>
            <p:ph idx="1" type="body"/>
          </p:nvPr>
        </p:nvSpPr>
        <p:spPr>
          <a:xfrm>
            <a:off x="311700" y="1152475"/>
            <a:ext cx="8520600" cy="37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Career Fairs: </a:t>
            </a: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A representative from the Office of Catholic Schools and/or Archdiocesan Catholic schools will attend career fairs at four year universities and community colleges.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Marketing: </a:t>
            </a: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The Office of Catholic Schools will increase brand awareness and audience engagement through evidence-based marketing practices and digital marketing practices on Facebook, Instagram, Twitter, and LinkedIn (see Strategic Marketing Plan, Outcome 2, 4, 5).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73" name="Google Shape;173;p29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Strategies </a:t>
            </a:r>
            <a:r>
              <a:rPr i="1" lang="en"/>
              <a:t>Continued</a:t>
            </a:r>
            <a:endParaRPr i="1"/>
          </a:p>
        </p:txBody>
      </p:sp>
      <p:sp>
        <p:nvSpPr>
          <p:cNvPr id="179" name="Google Shape;179;p30"/>
          <p:cNvSpPr txBox="1"/>
          <p:nvPr>
            <p:ph idx="1" type="body"/>
          </p:nvPr>
        </p:nvSpPr>
        <p:spPr>
          <a:xfrm>
            <a:off x="311700" y="1152475"/>
            <a:ext cx="8520600" cy="37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Marketing: </a:t>
            </a: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The Office of Catholic Schools will consistently use recruitment messaging that highlights the top reasons candidates apply / work in Catholic schools. These include: practicing and sharing their faith; positive and faith-filled community and culture; high expectations for student behavior and academics; parent involvement; and tuition remission (see Strategic Marketing Plan, Outcome 4 &amp; 5). </a:t>
            </a:r>
            <a:endParaRPr sz="2000"/>
          </a:p>
        </p:txBody>
      </p:sp>
      <p:sp>
        <p:nvSpPr>
          <p:cNvPr id="180" name="Google Shape;180;p30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Strategies </a:t>
            </a:r>
            <a:r>
              <a:rPr i="1" lang="en"/>
              <a:t>Continued</a:t>
            </a:r>
            <a:endParaRPr i="1"/>
          </a:p>
        </p:txBody>
      </p:sp>
      <p:sp>
        <p:nvSpPr>
          <p:cNvPr id="186" name="Google Shape;186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Marketing: </a:t>
            </a: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The Office of Catholic Schools will use marketing to address misconceptions that exist related to the competitiveness of compensation, benefits, and retirement / 401(K) (see Strategic Marketing Plan, Outcome 4 &amp; 5). 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Benefits: </a:t>
            </a: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With HR, the Office of Catholic Schools will facilitate a yearly training for principals and hiring managers on explanation of benefits for recruitment and hiring purposes, focusing on those benefits most appealing to recruits. These include: medical; dental; vision; 401K; tuition remission; mental health support through and EAP equivalent; and My Catholic Doctor. </a:t>
            </a:r>
            <a:endParaRPr sz="1700"/>
          </a:p>
        </p:txBody>
      </p:sp>
      <p:sp>
        <p:nvSpPr>
          <p:cNvPr id="187" name="Google Shape;187;p31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Task Force Objectives</a:t>
            </a:r>
            <a:endParaRPr b="1"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Identify better avenues to recruit teachers.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Identify where to reach specific teachers groups (e.g. veteran, retired, new grads, career changers, public school)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Compare current compensation and benefits package to </a:t>
            </a:r>
            <a:r>
              <a:rPr lang="en" sz="2000"/>
              <a:t>identify</a:t>
            </a:r>
            <a:r>
              <a:rPr lang="en" sz="2000"/>
              <a:t> needs and gaps.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Identify messaging to better reach and persuade teachers to work in Catholic schools.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Identify retention strategies to keep teacher in Catholic schools.</a:t>
            </a:r>
            <a:endParaRPr sz="2000"/>
          </a:p>
        </p:txBody>
      </p:sp>
      <p:sp>
        <p:nvSpPr>
          <p:cNvPr id="66" name="Google Shape;66;p14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Strategies </a:t>
            </a:r>
            <a:r>
              <a:rPr i="1" lang="en"/>
              <a:t>Continued</a:t>
            </a:r>
            <a:endParaRPr/>
          </a:p>
        </p:txBody>
      </p:sp>
      <p:sp>
        <p:nvSpPr>
          <p:cNvPr id="193" name="Google Shape;193;p32"/>
          <p:cNvSpPr txBox="1"/>
          <p:nvPr>
            <p:ph idx="1" type="body"/>
          </p:nvPr>
        </p:nvSpPr>
        <p:spPr>
          <a:xfrm>
            <a:off x="311700" y="1152475"/>
            <a:ext cx="8520600" cy="37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Public School Teacher Event: </a:t>
            </a:r>
            <a:r>
              <a:rPr lang="en" sz="1500">
                <a:solidFill>
                  <a:schemeClr val="dk1"/>
                </a:solidFill>
              </a:rPr>
              <a:t>The Office of Catholic Schools will hold a minimum of one (1) Fall and one (1) Spring recruitment event strategically marketed to Catholics teaching in public schools. 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Career Changer Event: </a:t>
            </a:r>
            <a:r>
              <a:rPr lang="en" sz="1500">
                <a:solidFill>
                  <a:schemeClr val="dk1"/>
                </a:solidFill>
              </a:rPr>
              <a:t>The Office of Catholic Schools will hold a minimum of one (1) Fall and one (1) Spring recruitment event strategically marketed to individuals considering a career change into education.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</a:rPr>
              <a:t>Annual Weekend: </a:t>
            </a:r>
            <a:r>
              <a:rPr lang="en" sz="1500">
                <a:solidFill>
                  <a:schemeClr val="dk1"/>
                </a:solidFill>
              </a:rPr>
              <a:t>The Office of Catholic Schools will coordinate with parishes and principals an annual weekend information event in which a Catholic school representative is present after parishes’ weekend Masses to answer questions about working in Catholic schools.</a:t>
            </a:r>
            <a:endParaRPr sz="1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chemeClr val="dk1"/>
              </a:solidFill>
            </a:endParaRPr>
          </a:p>
        </p:txBody>
      </p:sp>
      <p:sp>
        <p:nvSpPr>
          <p:cNvPr id="194" name="Google Shape;194;p32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Strategies </a:t>
            </a:r>
            <a:r>
              <a:rPr i="1" lang="en"/>
              <a:t>Continued</a:t>
            </a:r>
            <a:endParaRPr i="1"/>
          </a:p>
        </p:txBody>
      </p:sp>
      <p:sp>
        <p:nvSpPr>
          <p:cNvPr id="200" name="Google Shape;200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Year Long Advertising:</a:t>
            </a:r>
            <a:r>
              <a:rPr lang="en" sz="1700">
                <a:solidFill>
                  <a:schemeClr val="dk1"/>
                </a:solidFill>
              </a:rPr>
              <a:t> The Office of Catholic Schools will work with </a:t>
            </a:r>
            <a:r>
              <a:rPr i="1" lang="en" sz="1700">
                <a:solidFill>
                  <a:schemeClr val="dk1"/>
                </a:solidFill>
              </a:rPr>
              <a:t>The Leaven </a:t>
            </a:r>
            <a:r>
              <a:rPr lang="en" sz="1700">
                <a:solidFill>
                  <a:schemeClr val="dk1"/>
                </a:solidFill>
              </a:rPr>
              <a:t>on a year-long advertisement campaign promoting working in Catholic schools.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Teacher Referral: </a:t>
            </a:r>
            <a:r>
              <a:rPr lang="en" sz="1700">
                <a:solidFill>
                  <a:schemeClr val="dk1"/>
                </a:solidFill>
              </a:rPr>
              <a:t>The Office of Catholic Schools will explore possible funding options or models for a teacher referral program.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Sign-on Bonuses: </a:t>
            </a:r>
            <a:r>
              <a:rPr lang="en" sz="1700">
                <a:solidFill>
                  <a:schemeClr val="dk1"/>
                </a:solidFill>
              </a:rPr>
              <a:t>The Office of Catholic Schools will continue to explore possible funding opportunities for sign-on bonuses and compensation increases for teachers. </a:t>
            </a:r>
            <a:endParaRPr b="1" sz="17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01" name="Google Shape;201;p33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"/>
          <p:cNvSpPr txBox="1"/>
          <p:nvPr>
            <p:ph type="title"/>
          </p:nvPr>
        </p:nvSpPr>
        <p:spPr>
          <a:xfrm>
            <a:off x="311700" y="1769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40"/>
              <a:t>Task Force Recommendation:</a:t>
            </a:r>
            <a:endParaRPr b="1" sz="364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640"/>
              <a:t>Strategic Plan - </a:t>
            </a:r>
            <a:r>
              <a:rPr b="1" i="1" lang="en" sz="3640"/>
              <a:t>Retention</a:t>
            </a:r>
            <a:endParaRPr b="1" i="1" sz="3640"/>
          </a:p>
        </p:txBody>
      </p:sp>
      <p:sp>
        <p:nvSpPr>
          <p:cNvPr id="207" name="Google Shape;207;p34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 and Yearly Goals - </a:t>
            </a:r>
            <a:r>
              <a:rPr i="1" lang="en"/>
              <a:t>Retention</a:t>
            </a:r>
            <a:endParaRPr i="1"/>
          </a:p>
        </p:txBody>
      </p:sp>
      <p:sp>
        <p:nvSpPr>
          <p:cNvPr id="213" name="Google Shape;213;p35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Increase Teacher Salaries: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Match or exceed 80% of public school salaries, inclusive of higher degrees.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Ensure Continuity of Tuition Remission: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Standardize tuition remission across all schools, to include preschool and early learning centers. 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Robo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Focus on Faith Formation: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Fulfill teachers’ spiritual enrichment needs.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Robo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Exit Surveys: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Understand and act on reasons for teacher turnover.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Robo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General Benefits Enhancement: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Make benefits a compelling factor in recruitment and retention efforts. 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Robo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Building Community: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Strengthen school culture and community.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214" name="Google Shape;214;p35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Strategies</a:t>
            </a:r>
            <a:endParaRPr/>
          </a:p>
        </p:txBody>
      </p:sp>
      <p:sp>
        <p:nvSpPr>
          <p:cNvPr id="220" name="Google Shape;220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4020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Financial Analysis: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Determine the impact and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feasibility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 of salary adjustments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020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Best Practices Research: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Explore successful salary increase programs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020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Legislative Advocacy: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 Leverage school choice and tax credits for financial empowerment 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020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Survey Implementation: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Require exit surveys for all departing staff and all staff survey for faith formation programs’ effectiveness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020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Benefit Transparency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: Communicate all benefits and evaluate subsidies for teacher health plans 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020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Principal Meetings: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Share and discuss effective community-building strategies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0201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1000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Team Building Activities: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Facilitate events to enhance collegiality and morale</a:t>
            </a:r>
            <a:endParaRPr sz="19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900">
              <a:solidFill>
                <a:srgbClr val="0D0D0D"/>
              </a:solidFill>
              <a:highlight>
                <a:schemeClr val="lt1"/>
              </a:highlight>
            </a:endParaRPr>
          </a:p>
        </p:txBody>
      </p:sp>
      <p:sp>
        <p:nvSpPr>
          <p:cNvPr id="221" name="Google Shape;221;p36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Strategies</a:t>
            </a:r>
            <a:endParaRPr/>
          </a:p>
        </p:txBody>
      </p:sp>
      <p:sp>
        <p:nvSpPr>
          <p:cNvPr id="227" name="Google Shape;227;p37"/>
          <p:cNvSpPr txBox="1"/>
          <p:nvPr>
            <p:ph idx="1" type="body"/>
          </p:nvPr>
        </p:nvSpPr>
        <p:spPr>
          <a:xfrm>
            <a:off x="311700" y="1152475"/>
            <a:ext cx="8520600" cy="37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  <a:highlight>
                  <a:srgbClr val="FFFFFF"/>
                </a:highlight>
              </a:rPr>
              <a:t>Team Approach to Career Fairs: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The Office of Catholic Schools will coordinate with Archdiocese principals to increase representation at career fairs. 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  <a:highlight>
                  <a:srgbClr val="FFFFFF"/>
                </a:highlight>
              </a:rPr>
              <a:t>Career Fairs: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A representative from the Office of Catholic Schools and/or Archdiocesan Catholic schools will attend career fairs at universities and community colleges.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  <a:highlight>
                  <a:srgbClr val="FFFFFF"/>
                </a:highlight>
              </a:rPr>
              <a:t>Education Departments: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A representative from the Office of Catholic Schools and/or Archdiocesan Catholic schools will host an event or visit with the education department at universities.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" sz="1500">
                <a:solidFill>
                  <a:schemeClr val="dk1"/>
                </a:solidFill>
                <a:highlight>
                  <a:srgbClr val="FFFFFF"/>
                </a:highlight>
              </a:rPr>
              <a:t>Catholic Campus Centers: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A representative from the Office of Catholic Schools and/or Archdiocesan Catholic schools will host an event or visit the Catholic campus centers at universities.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28" name="Google Shape;228;p37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Strategies </a:t>
            </a:r>
            <a:r>
              <a:rPr i="1" lang="en"/>
              <a:t>Continued</a:t>
            </a:r>
            <a:endParaRPr i="1"/>
          </a:p>
        </p:txBody>
      </p:sp>
      <p:sp>
        <p:nvSpPr>
          <p:cNvPr id="234" name="Google Shape;234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Student Teaching: </a:t>
            </a: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The Office of Catholic Schools will invite universities and students to an information event on student teaching and observing in Archdiocesan schools to increase college student involvement in schools. 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  <a:highlight>
                  <a:srgbClr val="FFFFFF"/>
                </a:highlight>
              </a:rPr>
              <a:t>Teacher Experience: </a:t>
            </a: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The Office of Catholic Schools will consider hosting a Catholic School Teacher Experience that includes a school Mass, talking with teachers, visiting several schools, and a social hour to increase the excitement and understanding of teaching in Catholic schools. 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35" name="Google Shape;235;p38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Strategic Priorities - </a:t>
            </a:r>
            <a:r>
              <a:rPr i="1" lang="en"/>
              <a:t>Recruitment &amp; Retention</a:t>
            </a:r>
            <a:endParaRPr i="1"/>
          </a:p>
        </p:txBody>
      </p:sp>
      <p:sp>
        <p:nvSpPr>
          <p:cNvPr id="241" name="Google Shape;24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Salary Enhancement: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Financial analysis and adoption of best practices.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Benefits Optimization: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Standardize tuition remission; communicate benefits effectively.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Faith Formation: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Assess and develop faith enrichment programs.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Systematic Feedback: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Implement exit surveys and leadership reviews.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900"/>
              <a:buFont typeface="Lato"/>
              <a:buChar char="●"/>
            </a:pPr>
            <a:r>
              <a:rPr b="1" lang="en" sz="1900">
                <a:solidFill>
                  <a:srgbClr val="0D0D0D"/>
                </a:solidFill>
                <a:highlight>
                  <a:schemeClr val="lt1"/>
                </a:highlight>
              </a:rPr>
              <a:t>Community Building: </a:t>
            </a:r>
            <a:r>
              <a:rPr lang="en" sz="1900">
                <a:solidFill>
                  <a:srgbClr val="0D0D0D"/>
                </a:solidFill>
                <a:highlight>
                  <a:schemeClr val="lt1"/>
                </a:highlight>
              </a:rPr>
              <a:t>Strengthen school culture with collaborative events.</a:t>
            </a:r>
            <a:endParaRPr sz="1900">
              <a:solidFill>
                <a:srgbClr val="0D0D0D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200"/>
              </a:spcAft>
              <a:buNone/>
            </a:pPr>
            <a:r>
              <a:t/>
            </a:r>
            <a:endParaRPr b="1" sz="1900">
              <a:solidFill>
                <a:srgbClr val="0D0D0D"/>
              </a:solidFill>
              <a:highlight>
                <a:schemeClr val="lt1"/>
              </a:highlight>
            </a:endParaRPr>
          </a:p>
        </p:txBody>
      </p:sp>
      <p:sp>
        <p:nvSpPr>
          <p:cNvPr id="242" name="Google Shape;242;p39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Timeline</a:t>
            </a:r>
            <a:endParaRPr/>
          </a:p>
        </p:txBody>
      </p:sp>
      <p:sp>
        <p:nvSpPr>
          <p:cNvPr id="248" name="Google Shape;248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000"/>
              <a:buFont typeface="Lato"/>
              <a:buChar char="●"/>
            </a:pPr>
            <a:r>
              <a:rPr b="1" lang="en" sz="20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Year 1: </a:t>
            </a:r>
            <a:r>
              <a:rPr lang="en" sz="20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Analysis and policy standardization.</a:t>
            </a:r>
            <a:endParaRPr sz="20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000"/>
              <a:buFont typeface="Lato"/>
              <a:buChar char="●"/>
            </a:pPr>
            <a:r>
              <a:rPr b="1" lang="en" sz="20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Year 2: </a:t>
            </a:r>
            <a:r>
              <a:rPr lang="en" sz="20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Legislative advocacy and benefits extension.</a:t>
            </a:r>
            <a:endParaRPr sz="20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000"/>
              <a:buFont typeface="Lato"/>
              <a:buChar char="●"/>
            </a:pPr>
            <a:r>
              <a:rPr b="1" lang="en" sz="20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Year 3: </a:t>
            </a:r>
            <a:r>
              <a:rPr lang="en" sz="2000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Evaluation of strategies and community enhancement efforts.</a:t>
            </a:r>
            <a:endParaRPr sz="2000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0D0D0D"/>
                </a:solidFill>
                <a:highlight>
                  <a:schemeClr val="lt1"/>
                </a:highlight>
                <a:latin typeface="Lato"/>
                <a:ea typeface="Lato"/>
                <a:cs typeface="Lato"/>
                <a:sym typeface="Lato"/>
              </a:rPr>
              <a:t>Yearly evaluation with reporting to Education Commission and OCS Annual Review</a:t>
            </a:r>
            <a:endParaRPr b="1">
              <a:solidFill>
                <a:srgbClr val="0D0D0D"/>
              </a:solidFill>
              <a:highlight>
                <a:schemeClr val="lt1"/>
              </a:highlight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9" name="Google Shape;249;p40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1"/>
          <p:cNvSpPr txBox="1"/>
          <p:nvPr>
            <p:ph type="title"/>
          </p:nvPr>
        </p:nvSpPr>
        <p:spPr>
          <a:xfrm>
            <a:off x="311700" y="1769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For </a:t>
            </a:r>
            <a:r>
              <a:rPr lang="en" sz="3640">
                <a:solidFill>
                  <a:schemeClr val="dk1"/>
                </a:solidFill>
              </a:rPr>
              <a:t>teacher</a:t>
            </a:r>
            <a:r>
              <a:rPr lang="en" sz="3640"/>
              <a:t> retention, what do </a:t>
            </a:r>
            <a:r>
              <a:rPr i="1" lang="en" sz="3640">
                <a:solidFill>
                  <a:schemeClr val="dk1"/>
                </a:solidFill>
              </a:rPr>
              <a:t>you</a:t>
            </a:r>
            <a:r>
              <a:rPr i="1" lang="en" sz="3640"/>
              <a:t> </a:t>
            </a:r>
            <a:r>
              <a:rPr lang="en" sz="3640"/>
              <a:t>do to create a positive, collaborative culture?</a:t>
            </a:r>
            <a:endParaRPr b="1" sz="3640"/>
          </a:p>
        </p:txBody>
      </p:sp>
      <p:sp>
        <p:nvSpPr>
          <p:cNvPr id="255" name="Google Shape;255;p41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2521500" y="673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Felicia Holcomb</a:t>
            </a:r>
            <a:endParaRPr b="1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2521500" y="107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Consultant for Marketing and Enrollment Management</a:t>
            </a:r>
            <a:endParaRPr i="1"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Office of Catholic Schools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Archdiocese of Kansas City in Kansas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chemeClr val="hlink"/>
                </a:solidFill>
                <a:hlinkClick r:id="rId3"/>
              </a:rPr>
              <a:t>fholcomb@archkckcs.org</a:t>
            </a:r>
            <a:r>
              <a:rPr lang="en" sz="1900"/>
              <a:t>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Commission on Education Member</a:t>
            </a:r>
            <a:endParaRPr i="1"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900"/>
              <a:t>Facilitator for Teacher Recruitment &amp; Retention Task Force</a:t>
            </a:r>
            <a:endParaRPr sz="19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0325" y="850175"/>
            <a:ext cx="2239550" cy="22395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2"/>
          <p:cNvSpPr txBox="1"/>
          <p:nvPr>
            <p:ph type="title"/>
          </p:nvPr>
        </p:nvSpPr>
        <p:spPr>
          <a:xfrm>
            <a:off x="311700" y="1769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For </a:t>
            </a:r>
            <a:r>
              <a:rPr lang="en" sz="3640">
                <a:solidFill>
                  <a:schemeClr val="dk1"/>
                </a:solidFill>
              </a:rPr>
              <a:t>student</a:t>
            </a:r>
            <a:r>
              <a:rPr lang="en" sz="3640"/>
              <a:t> retention, what do </a:t>
            </a:r>
            <a:r>
              <a:rPr i="1" lang="en" sz="3640">
                <a:solidFill>
                  <a:schemeClr val="dk1"/>
                </a:solidFill>
              </a:rPr>
              <a:t>you</a:t>
            </a:r>
            <a:r>
              <a:rPr i="1" lang="en" sz="3640"/>
              <a:t> </a:t>
            </a:r>
            <a:r>
              <a:rPr lang="en" sz="3640"/>
              <a:t>do to create a positive, collaborative culture?</a:t>
            </a:r>
            <a:endParaRPr b="1" sz="3640"/>
          </a:p>
        </p:txBody>
      </p:sp>
      <p:sp>
        <p:nvSpPr>
          <p:cNvPr id="261" name="Google Shape;261;p42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3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can you do at the school level? </a:t>
            </a:r>
            <a:endParaRPr b="1" i="1"/>
          </a:p>
        </p:txBody>
      </p:sp>
      <p:sp>
        <p:nvSpPr>
          <p:cNvPr id="267" name="Google Shape;267;p43"/>
          <p:cNvSpPr txBox="1"/>
          <p:nvPr>
            <p:ph idx="1" type="body"/>
          </p:nvPr>
        </p:nvSpPr>
        <p:spPr>
          <a:xfrm>
            <a:off x="311700" y="923875"/>
            <a:ext cx="8520600" cy="35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Be fluent in your benefits.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Highlight the things that make Catholic schools different than public or private schools. Know what makes your individual school unique. 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Create marketing materials that are for recruitment of families AND teachers.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Utilize social media and community connections to increase brand awareness.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68" name="Google Shape;268;p43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can you do at the school level? </a:t>
            </a:r>
            <a:endParaRPr b="1" i="1"/>
          </a:p>
        </p:txBody>
      </p:sp>
      <p:sp>
        <p:nvSpPr>
          <p:cNvPr id="274" name="Google Shape;274;p44"/>
          <p:cNvSpPr txBox="1"/>
          <p:nvPr>
            <p:ph idx="1" type="body"/>
          </p:nvPr>
        </p:nvSpPr>
        <p:spPr>
          <a:xfrm>
            <a:off x="311700" y="847675"/>
            <a:ext cx="8520600" cy="357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Consider a teacher referral program.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Evaluate current tuition remission implementation for consistency.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Evaluate your compensation and pay scale in comparison to neighboring public and Catholic schools. What incentive is there for teachers to get a Master’s degree?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Host teacher information events and/or shadow days. Approach recruitment of teachers and staff similar to student recruitment.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75" name="Google Shape;275;p44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can you do at the school level? </a:t>
            </a:r>
            <a:r>
              <a:rPr b="1" i="1" lang="en"/>
              <a:t>Continued</a:t>
            </a:r>
            <a:r>
              <a:rPr b="1" lang="en"/>
              <a:t> </a:t>
            </a:r>
            <a:endParaRPr b="1" i="1"/>
          </a:p>
        </p:txBody>
      </p:sp>
      <p:sp>
        <p:nvSpPr>
          <p:cNvPr id="281" name="Google Shape;281;p45"/>
          <p:cNvSpPr txBox="1"/>
          <p:nvPr>
            <p:ph idx="1" type="body"/>
          </p:nvPr>
        </p:nvSpPr>
        <p:spPr>
          <a:xfrm>
            <a:off x="311700" y="771475"/>
            <a:ext cx="8520600" cy="38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After a teacher accepts a position, have a formal or informal questionnaire to better understand what made them choose your school.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Gather testimonials from present and retired teachers and staff and highlight on social media and marketing materials.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Ask teachers and staff to leave online reviews on Google, Facebook, Niche, Great Schools, Private School Reviews, etc. 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Form a social committee with specific objectives to increase social activities.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</a:rPr>
              <a:t>Form a parent-led teacher and staff appreciation group. Activities should be more than NCSW and Teacher Appreciation Week.</a:t>
            </a:r>
            <a:endParaRPr sz="17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82" name="Google Shape;282;p45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can you do at the school level? </a:t>
            </a:r>
            <a:r>
              <a:rPr b="1" i="1" lang="en"/>
              <a:t>Continued</a:t>
            </a:r>
            <a:r>
              <a:rPr b="1" lang="en"/>
              <a:t> </a:t>
            </a:r>
            <a:endParaRPr b="1" i="1"/>
          </a:p>
        </p:txBody>
      </p:sp>
      <p:sp>
        <p:nvSpPr>
          <p:cNvPr id="288" name="Google Shape;288;p46"/>
          <p:cNvSpPr txBox="1"/>
          <p:nvPr>
            <p:ph idx="1" type="body"/>
          </p:nvPr>
        </p:nvSpPr>
        <p:spPr>
          <a:xfrm>
            <a:off x="311700" y="771475"/>
            <a:ext cx="8520600" cy="37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Reflect on and assess your current administrative efforts to increase morale and collaboration in your school.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Ask teachers and staff for feedback on their spiritual formation wants and needs.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Conduct a focus group without the school leaders present (ideally, have a third party lead) to identify ways to improve the school culture.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Conduct exit interviews and send out surveys to all teachers leaving (retiring, staying at home, going to another Catholic school, changing careers).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89" name="Google Shape;289;p46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can you do at the school level? </a:t>
            </a:r>
            <a:r>
              <a:rPr b="1" i="1" lang="en"/>
              <a:t>Continued</a:t>
            </a:r>
            <a:r>
              <a:rPr b="1" lang="en"/>
              <a:t> </a:t>
            </a:r>
            <a:endParaRPr b="1" i="1"/>
          </a:p>
        </p:txBody>
      </p:sp>
      <p:sp>
        <p:nvSpPr>
          <p:cNvPr id="295" name="Google Shape;295;p47"/>
          <p:cNvSpPr txBox="1"/>
          <p:nvPr>
            <p:ph idx="1" type="body"/>
          </p:nvPr>
        </p:nvSpPr>
        <p:spPr>
          <a:xfrm>
            <a:off x="311700" y="1152475"/>
            <a:ext cx="8520600" cy="37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Educate teachers and staff on work-life balance. 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Preserve teacher plan time.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  <a:highlight>
                  <a:srgbClr val="FFFFFF"/>
                </a:highlight>
              </a:rPr>
              <a:t>Develop / improve new teacher mentorship programs (beyond just year 2). </a:t>
            </a:r>
            <a:endParaRPr sz="2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296" name="Google Shape;296;p47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8"/>
          <p:cNvSpPr txBox="1"/>
          <p:nvPr>
            <p:ph type="title"/>
          </p:nvPr>
        </p:nvSpPr>
        <p:spPr>
          <a:xfrm>
            <a:off x="311700" y="152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>
                <a:solidFill>
                  <a:schemeClr val="dk1"/>
                </a:solidFill>
              </a:rPr>
              <a:t>Create a Calendar</a:t>
            </a:r>
            <a:endParaRPr b="1" sz="3640">
              <a:solidFill>
                <a:schemeClr val="dk1"/>
              </a:solidFill>
            </a:endParaRPr>
          </a:p>
        </p:txBody>
      </p:sp>
      <p:graphicFrame>
        <p:nvGraphicFramePr>
          <p:cNvPr id="302" name="Google Shape;302;p48"/>
          <p:cNvGraphicFramePr/>
          <p:nvPr/>
        </p:nvGraphicFramePr>
        <p:xfrm>
          <a:off x="848550" y="108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{D4C49B67-C0DF-4153-AEF5-9384F4C14AA9}</a:tableStyleId>
              </a:tblPr>
              <a:tblGrid>
                <a:gridCol w="932700"/>
                <a:gridCol w="1262975"/>
                <a:gridCol w="858175"/>
                <a:gridCol w="739500"/>
                <a:gridCol w="4011500"/>
              </a:tblGrid>
              <a:tr h="469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Month / Date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Activity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Recruitment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Retention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Responsible Parties / Details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69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April 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Open House Event for Current Teachers and Prospects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Mass  - 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Marketing - 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Setup of Library - 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Call prospective teachers - 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Purchase snacks - 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Prepare presentation- 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Teachers to give testimonials - Name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Game organization and hosting - Name 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69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April 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Thank You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Thank you to </a:t>
                      </a:r>
                      <a:r>
                        <a:rPr lang="en"/>
                        <a:t>prospects</a:t>
                      </a:r>
                      <a:r>
                        <a:rPr lang="en"/>
                        <a:t> that joined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03" name="Google Shape;303;p48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9"/>
          <p:cNvSpPr txBox="1"/>
          <p:nvPr>
            <p:ph type="title"/>
          </p:nvPr>
        </p:nvSpPr>
        <p:spPr>
          <a:xfrm>
            <a:off x="311700" y="152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>
                <a:solidFill>
                  <a:schemeClr val="dk1"/>
                </a:solidFill>
              </a:rPr>
              <a:t>Create a Calendar</a:t>
            </a:r>
            <a:endParaRPr b="1" sz="3640">
              <a:solidFill>
                <a:schemeClr val="dk1"/>
              </a:solidFill>
            </a:endParaRPr>
          </a:p>
        </p:txBody>
      </p:sp>
      <p:graphicFrame>
        <p:nvGraphicFramePr>
          <p:cNvPr id="309" name="Google Shape;309;p49"/>
          <p:cNvGraphicFramePr/>
          <p:nvPr/>
        </p:nvGraphicFramePr>
        <p:xfrm>
          <a:off x="848550" y="108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{D4C49B67-C0DF-4153-AEF5-9384F4C14AA9}</a:tableStyleId>
              </a:tblPr>
              <a:tblGrid>
                <a:gridCol w="932700"/>
                <a:gridCol w="1262975"/>
                <a:gridCol w="858175"/>
                <a:gridCol w="739500"/>
                <a:gridCol w="4011500"/>
              </a:tblGrid>
              <a:tr h="469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Month / Date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Activity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Recruitment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Retention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Responsible Parties / Details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69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Weekly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Social Media post for recruitment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X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1st Thursday of the month - why work in Catholic schools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2nd Thursday of the month - teacher testimonial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3rd  - parent testimonial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4th - live from our classroom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10" name="Google Shape;310;p49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Felicia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0"/>
          <p:cNvSpPr txBox="1"/>
          <p:nvPr>
            <p:ph type="title"/>
          </p:nvPr>
        </p:nvSpPr>
        <p:spPr>
          <a:xfrm>
            <a:off x="311700" y="1769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>
                <a:solidFill>
                  <a:schemeClr val="dk1"/>
                </a:solidFill>
              </a:rPr>
              <a:t>Questions?</a:t>
            </a:r>
            <a:endParaRPr b="1" sz="36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2826300" y="74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Jane Sullivan</a:t>
            </a:r>
            <a:endParaRPr b="1"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28263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Principal</a:t>
            </a:r>
            <a:endParaRPr i="1"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St. Agnes Catholic School, Roeland Park, KS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Archdiocese of Kansas City in Kansas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chemeClr val="hlink"/>
                </a:solidFill>
                <a:hlinkClick r:id="rId3"/>
              </a:rPr>
              <a:t>sullivan.jane@stagneskc.org</a:t>
            </a:r>
            <a:r>
              <a:rPr lang="en" sz="1900"/>
              <a:t>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Teacher Recruitment and Retention Task Force Member</a:t>
            </a:r>
            <a:endParaRPr sz="1900"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5350" y="823325"/>
            <a:ext cx="2394750" cy="213228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2292900" y="673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Lilli Zarda</a:t>
            </a:r>
            <a:endParaRPr b="1"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2292900" y="107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CPA at Creative Planning Strategic Advisors </a:t>
            </a:r>
            <a:endParaRPr i="1"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Board Member at Resurrection Catholic School (KCK)</a:t>
            </a:r>
            <a:endParaRPr i="1"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chemeClr val="hlink"/>
                </a:solidFill>
                <a:hlinkClick r:id="rId3"/>
              </a:rPr>
              <a:t>lillizarda@gmail.com</a:t>
            </a:r>
            <a:r>
              <a:rPr lang="en" sz="1900"/>
              <a:t> 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Commission on Education Member</a:t>
            </a:r>
            <a:endParaRPr i="1"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900"/>
              <a:t>Facilitator for Teacher Recruitment and Retention Task Force</a:t>
            </a:r>
            <a:endParaRPr sz="1900"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0325" y="812250"/>
            <a:ext cx="1988100" cy="19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Data</a:t>
            </a:r>
            <a:endParaRPr b="1"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ArchKCK Benefits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Public school benefits and KPERS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Student loan forgiveness programs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Tuition remission policy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School leaders survey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Retired teachers survey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Other dioceses benefits and structure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Testimonials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Exit interview</a:t>
            </a:r>
            <a:endParaRPr sz="1700"/>
          </a:p>
        </p:txBody>
      </p:sp>
      <p:sp>
        <p:nvSpPr>
          <p:cNvPr id="97" name="Google Shape;97;p18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Data </a:t>
            </a:r>
            <a:r>
              <a:rPr b="1" i="1" lang="en"/>
              <a:t>Con</a:t>
            </a:r>
            <a:r>
              <a:rPr i="1" lang="en"/>
              <a:t>tinued</a:t>
            </a:r>
            <a:r>
              <a:rPr b="1" lang="en"/>
              <a:t> </a:t>
            </a:r>
            <a:endParaRPr b="1"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KAIRS Teacher Survey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ArchKCK Salary Study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Average teacher salary by state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Demographic </a:t>
            </a:r>
            <a:r>
              <a:rPr lang="en"/>
              <a:t>breakdown of ArchKCK teachers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Catholic school parents teaching in public schools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Job application history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 referral sources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Website and social media content engagement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teacher survey</a:t>
            </a:r>
            <a:endParaRPr/>
          </a:p>
          <a:p>
            <a:pPr indent="-3429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hire comparison</a:t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Lilli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Teachers Do Not Work in ArchKCK Schools</a:t>
            </a:r>
            <a:endParaRPr b="1"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152475"/>
            <a:ext cx="8520600" cy="37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Compensation</a:t>
            </a:r>
            <a:r>
              <a:rPr lang="en" sz="2100"/>
              <a:t> is less than public schools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Compensation</a:t>
            </a:r>
            <a:r>
              <a:rPr lang="en" sz="2100"/>
              <a:t> is varied regionally, with outliers at both grade school and high school levels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Benefit packages are not fully understood</a:t>
            </a:r>
            <a:r>
              <a:rPr lang="en" sz="2100"/>
              <a:t> or effectively communicated during the recruitment process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Tuition remission</a:t>
            </a:r>
            <a:r>
              <a:rPr lang="en" sz="2100"/>
              <a:t> is inconsistently applied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Student loan forgiveness</a:t>
            </a:r>
            <a:r>
              <a:rPr lang="en" sz="2100"/>
              <a:t> programs are not understood</a:t>
            </a:r>
            <a:endParaRPr sz="2100"/>
          </a:p>
        </p:txBody>
      </p:sp>
      <p:sp>
        <p:nvSpPr>
          <p:cNvPr id="111" name="Google Shape;111;p20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Teachers Do Not Work in ArchKCK Schools </a:t>
            </a:r>
            <a:r>
              <a:rPr b="1" i="1" lang="en"/>
              <a:t>Continued</a:t>
            </a:r>
            <a:endParaRPr b="1" i="1"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53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Lack of teacher and staff </a:t>
            </a:r>
            <a:r>
              <a:rPr b="1" lang="en" sz="2100"/>
              <a:t>racial diversity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Timeline</a:t>
            </a:r>
            <a:r>
              <a:rPr lang="en" sz="2100"/>
              <a:t> of job openings, contracts, and hiring process is delayed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Pre-service teachers</a:t>
            </a:r>
            <a:r>
              <a:rPr lang="en" sz="2100"/>
              <a:t> have already made up their minds about schools / communities before they are juniors and seniors in college 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Increasing </a:t>
            </a:r>
            <a:r>
              <a:rPr b="1" lang="en" sz="2100"/>
              <a:t>disinterest</a:t>
            </a:r>
            <a:r>
              <a:rPr lang="en" sz="2100"/>
              <a:t> in the field of education</a:t>
            </a:r>
            <a:endParaRPr sz="2100"/>
          </a:p>
        </p:txBody>
      </p:sp>
      <p:sp>
        <p:nvSpPr>
          <p:cNvPr id="118" name="Google Shape;118;p21"/>
          <p:cNvSpPr txBox="1"/>
          <p:nvPr/>
        </p:nvSpPr>
        <p:spPr>
          <a:xfrm>
            <a:off x="6853025" y="6525"/>
            <a:ext cx="229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Jane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