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handoutMasterIdLst>
    <p:handoutMasterId r:id="rId16"/>
  </p:handout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7" r:id="rId14"/>
  </p:sldIdLst>
  <p:sldSz cx="12192000" cy="68580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3241" tIns="46621" rIns="93241" bIns="46621"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5"/>
          </a:xfrm>
          <a:prstGeom prst="rect">
            <a:avLst/>
          </a:prstGeom>
        </p:spPr>
        <p:txBody>
          <a:bodyPr vert="horz" lIns="93241" tIns="46621" rIns="93241" bIns="46621" rtlCol="0"/>
          <a:lstStyle>
            <a:lvl1pPr algn="r">
              <a:defRPr sz="1200"/>
            </a:lvl1pPr>
          </a:lstStyle>
          <a:p>
            <a:fld id="{806B388A-7911-4448-A432-F0FFFBEA9D30}" type="datetimeFigureOut">
              <a:rPr lang="en-US" smtClean="0"/>
              <a:t>1/17/2024</a:t>
            </a:fld>
            <a:endParaRPr lang="en-US"/>
          </a:p>
        </p:txBody>
      </p:sp>
      <p:sp>
        <p:nvSpPr>
          <p:cNvPr id="4" name="Footer Placeholder 3"/>
          <p:cNvSpPr>
            <a:spLocks noGrp="1"/>
          </p:cNvSpPr>
          <p:nvPr>
            <p:ph type="ftr" sz="quarter" idx="2"/>
          </p:nvPr>
        </p:nvSpPr>
        <p:spPr>
          <a:xfrm>
            <a:off x="0" y="8917422"/>
            <a:ext cx="3077739" cy="471054"/>
          </a:xfrm>
          <a:prstGeom prst="rect">
            <a:avLst/>
          </a:prstGeom>
        </p:spPr>
        <p:txBody>
          <a:bodyPr vert="horz" lIns="93241" tIns="46621" rIns="93241" bIns="46621"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4"/>
          </a:xfrm>
          <a:prstGeom prst="rect">
            <a:avLst/>
          </a:prstGeom>
        </p:spPr>
        <p:txBody>
          <a:bodyPr vert="horz" lIns="93241" tIns="46621" rIns="93241" bIns="46621" rtlCol="0" anchor="b"/>
          <a:lstStyle>
            <a:lvl1pPr algn="r">
              <a:defRPr sz="1200"/>
            </a:lvl1pPr>
          </a:lstStyle>
          <a:p>
            <a:fld id="{206A76C0-6DF4-44F5-BADD-2A31588568EB}" type="slidenum">
              <a:rPr lang="en-US" smtClean="0"/>
              <a:t>‹#›</a:t>
            </a:fld>
            <a:endParaRPr lang="en-US"/>
          </a:p>
        </p:txBody>
      </p:sp>
    </p:spTree>
    <p:extLst>
      <p:ext uri="{BB962C8B-B14F-4D97-AF65-F5344CB8AC3E}">
        <p14:creationId xmlns:p14="http://schemas.microsoft.com/office/powerpoint/2010/main" val="2280009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5"/>
          </a:xfrm>
          <a:prstGeom prst="rect">
            <a:avLst/>
          </a:prstGeom>
        </p:spPr>
        <p:txBody>
          <a:bodyPr vert="horz" lIns="93241" tIns="46621" rIns="93241" bIns="46621" rtlCol="0"/>
          <a:lstStyle>
            <a:lvl1pPr algn="l">
              <a:defRPr sz="1200"/>
            </a:lvl1pPr>
          </a:lstStyle>
          <a:p>
            <a:endParaRPr lang="en-US"/>
          </a:p>
        </p:txBody>
      </p:sp>
      <p:sp>
        <p:nvSpPr>
          <p:cNvPr id="3" name="Date Placeholder 2"/>
          <p:cNvSpPr>
            <a:spLocks noGrp="1"/>
          </p:cNvSpPr>
          <p:nvPr>
            <p:ph type="dt" idx="1"/>
          </p:nvPr>
        </p:nvSpPr>
        <p:spPr>
          <a:xfrm>
            <a:off x="4023092" y="0"/>
            <a:ext cx="3077739" cy="471055"/>
          </a:xfrm>
          <a:prstGeom prst="rect">
            <a:avLst/>
          </a:prstGeom>
        </p:spPr>
        <p:txBody>
          <a:bodyPr vert="horz" lIns="93241" tIns="46621" rIns="93241" bIns="46621" rtlCol="0"/>
          <a:lstStyle>
            <a:lvl1pPr algn="r">
              <a:defRPr sz="1200"/>
            </a:lvl1pPr>
          </a:lstStyle>
          <a:p>
            <a:fld id="{8062AB24-454D-42F0-8046-09CCA8524304}" type="datetimeFigureOut">
              <a:rPr lang="en-US" smtClean="0"/>
              <a:t>1/17/2024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3241" tIns="46621" rIns="93241" bIns="46621" rtlCol="0" anchor="ctr"/>
          <a:lstStyle/>
          <a:p>
            <a:endParaRPr lang="en-US"/>
          </a:p>
        </p:txBody>
      </p:sp>
      <p:sp>
        <p:nvSpPr>
          <p:cNvPr id="5" name="Notes Placeholder 4"/>
          <p:cNvSpPr>
            <a:spLocks noGrp="1"/>
          </p:cNvSpPr>
          <p:nvPr>
            <p:ph type="body" sz="quarter" idx="3"/>
          </p:nvPr>
        </p:nvSpPr>
        <p:spPr>
          <a:xfrm>
            <a:off x="710248" y="4518203"/>
            <a:ext cx="5681980" cy="3696712"/>
          </a:xfrm>
          <a:prstGeom prst="rect">
            <a:avLst/>
          </a:prstGeom>
        </p:spPr>
        <p:txBody>
          <a:bodyPr vert="horz" lIns="93241" tIns="46621" rIns="93241" bIns="46621"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71054"/>
          </a:xfrm>
          <a:prstGeom prst="rect">
            <a:avLst/>
          </a:prstGeom>
        </p:spPr>
        <p:txBody>
          <a:bodyPr vert="horz" lIns="93241" tIns="46621" rIns="93241" bIns="46621"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4"/>
          </a:xfrm>
          <a:prstGeom prst="rect">
            <a:avLst/>
          </a:prstGeom>
        </p:spPr>
        <p:txBody>
          <a:bodyPr vert="horz" lIns="93241" tIns="46621" rIns="93241" bIns="46621" rtlCol="0" anchor="b"/>
          <a:lstStyle>
            <a:lvl1pPr algn="r">
              <a:defRPr sz="1200"/>
            </a:lvl1pPr>
          </a:lstStyle>
          <a:p>
            <a:fld id="{F576502B-516D-4B38-AA95-6F1BAC09C458}" type="slidenum">
              <a:rPr lang="en-US" smtClean="0"/>
              <a:t>‹#›</a:t>
            </a:fld>
            <a:endParaRPr lang="en-US"/>
          </a:p>
        </p:txBody>
      </p:sp>
    </p:spTree>
    <p:extLst>
      <p:ext uri="{BB962C8B-B14F-4D97-AF65-F5344CB8AC3E}">
        <p14:creationId xmlns:p14="http://schemas.microsoft.com/office/powerpoint/2010/main" val="2164941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1</a:t>
            </a:fld>
            <a:endParaRPr lang="en-US"/>
          </a:p>
        </p:txBody>
      </p:sp>
    </p:spTree>
    <p:extLst>
      <p:ext uri="{BB962C8B-B14F-4D97-AF65-F5344CB8AC3E}">
        <p14:creationId xmlns:p14="http://schemas.microsoft.com/office/powerpoint/2010/main" val="410037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10</a:t>
            </a:fld>
            <a:endParaRPr lang="en-US"/>
          </a:p>
        </p:txBody>
      </p:sp>
    </p:spTree>
    <p:extLst>
      <p:ext uri="{BB962C8B-B14F-4D97-AF65-F5344CB8AC3E}">
        <p14:creationId xmlns:p14="http://schemas.microsoft.com/office/powerpoint/2010/main" val="918319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414">
              <a:defRPr/>
            </a:pPr>
            <a:r>
              <a:rPr lang="en-US" dirty="0" smtClean="0"/>
              <a:t>Post event comprehensive</a:t>
            </a:r>
            <a:r>
              <a:rPr lang="en-US" baseline="0" dirty="0" smtClean="0"/>
              <a:t> over-view: </a:t>
            </a:r>
            <a:r>
              <a:rPr lang="en-US" dirty="0" smtClean="0"/>
              <a:t>Doing this will help you see what areas you need to work on for future events, what went wrong, what steps didn’t work, and what aspects of the event worked great. These follow-up steps will also be a good way to determine if you meet your event objectives.</a:t>
            </a:r>
          </a:p>
          <a:p>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11</a:t>
            </a:fld>
            <a:endParaRPr lang="en-US"/>
          </a:p>
        </p:txBody>
      </p:sp>
    </p:spTree>
    <p:extLst>
      <p:ext uri="{BB962C8B-B14F-4D97-AF65-F5344CB8AC3E}">
        <p14:creationId xmlns:p14="http://schemas.microsoft.com/office/powerpoint/2010/main" val="3167094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12</a:t>
            </a:fld>
            <a:endParaRPr lang="en-US"/>
          </a:p>
        </p:txBody>
      </p:sp>
    </p:spTree>
    <p:extLst>
      <p:ext uri="{BB962C8B-B14F-4D97-AF65-F5344CB8AC3E}">
        <p14:creationId xmlns:p14="http://schemas.microsoft.com/office/powerpoint/2010/main" val="2872753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13</a:t>
            </a:fld>
            <a:endParaRPr lang="en-US"/>
          </a:p>
        </p:txBody>
      </p:sp>
    </p:spTree>
    <p:extLst>
      <p:ext uri="{BB962C8B-B14F-4D97-AF65-F5344CB8AC3E}">
        <p14:creationId xmlns:p14="http://schemas.microsoft.com/office/powerpoint/2010/main" val="3791830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just a little bit about myself.  I’ve always done events.  In high</a:t>
            </a:r>
            <a:r>
              <a:rPr lang="en-US" baseline="0" dirty="0" smtClean="0"/>
              <a:t> school, I was on the dance committees and what not, in college I was the student government social chair for two year and the student orientation director for two years.  Events  have always just been my thing.  I didn’t know I could make a career out of it!</a:t>
            </a:r>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2</a:t>
            </a:fld>
            <a:endParaRPr lang="en-US"/>
          </a:p>
        </p:txBody>
      </p:sp>
    </p:spTree>
    <p:extLst>
      <p:ext uri="{BB962C8B-B14F-4D97-AF65-F5344CB8AC3E}">
        <p14:creationId xmlns:p14="http://schemas.microsoft.com/office/powerpoint/2010/main" val="231983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 key</a:t>
            </a:r>
            <a:r>
              <a:rPr lang="en-US" baseline="0" dirty="0" smtClean="0"/>
              <a:t> to any successful event is to see how others have done it, so while putting together this presentation I found a few difference resources to help me create an outline </a:t>
            </a:r>
            <a:r>
              <a:rPr lang="en-US" baseline="0" dirty="0" smtClean="0">
                <a:sym typeface="Wingdings" panose="05000000000000000000" pitchFamily="2" charset="2"/>
              </a:rPr>
              <a:t>  There’s nothing wrong with a little copy and pasting in the event planning world – don’t reinvent the wheel if you don’t have to!</a:t>
            </a:r>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3</a:t>
            </a:fld>
            <a:endParaRPr lang="en-US"/>
          </a:p>
        </p:txBody>
      </p:sp>
    </p:spTree>
    <p:extLst>
      <p:ext uri="{BB962C8B-B14F-4D97-AF65-F5344CB8AC3E}">
        <p14:creationId xmlns:p14="http://schemas.microsoft.com/office/powerpoint/2010/main" val="1100106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a:t>
            </a:r>
            <a:r>
              <a:rPr lang="en-US" baseline="0" dirty="0" smtClean="0"/>
              <a:t> this part of planning, it’s a good idea to look around and see who else is planning events and what kinds of events they are hosting.  ALWAYS check other calendars!  You don’t want to plan an event when another activity or event is happening.</a:t>
            </a:r>
          </a:p>
          <a:p>
            <a:r>
              <a:rPr lang="en-US" baseline="0" dirty="0" smtClean="0"/>
              <a:t>AND pick up the phone…ask another organization how their event went, strengths and weaknesses, </a:t>
            </a:r>
            <a:r>
              <a:rPr lang="en-US" baseline="0" dirty="0" err="1" smtClean="0"/>
              <a:t>possitives</a:t>
            </a:r>
            <a:r>
              <a:rPr lang="en-US" baseline="0" dirty="0" smtClean="0"/>
              <a:t>, what they wouldn’t do again…</a:t>
            </a:r>
          </a:p>
          <a:p>
            <a:r>
              <a:rPr lang="en-US" baseline="0" dirty="0" smtClean="0"/>
              <a:t>AND don’t ever feel guilty about copy and pasting!  LOL!  Of course </a:t>
            </a:r>
            <a:r>
              <a:rPr lang="en-US" baseline="0" dirty="0" err="1" smtClean="0"/>
              <a:t>tweek</a:t>
            </a:r>
            <a:r>
              <a:rPr lang="en-US" baseline="0" dirty="0" smtClean="0"/>
              <a:t> it and make it your own, but learn from other organizations successes and failures!</a:t>
            </a:r>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4</a:t>
            </a:fld>
            <a:endParaRPr lang="en-US"/>
          </a:p>
        </p:txBody>
      </p:sp>
    </p:spTree>
    <p:extLst>
      <p:ext uri="{BB962C8B-B14F-4D97-AF65-F5344CB8AC3E}">
        <p14:creationId xmlns:p14="http://schemas.microsoft.com/office/powerpoint/2010/main" val="1675916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TIP: It’s wise</a:t>
            </a:r>
            <a:r>
              <a:rPr lang="en-US" baseline="0" dirty="0" smtClean="0"/>
              <a:t> to keep your costs for the event around 8% of your dollars raised.  So if you’re goal is to raise $100,000 – keep your costs to $8,000 or less.  </a:t>
            </a:r>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5</a:t>
            </a:fld>
            <a:endParaRPr lang="en-US"/>
          </a:p>
        </p:txBody>
      </p:sp>
    </p:spTree>
    <p:extLst>
      <p:ext uri="{BB962C8B-B14F-4D97-AF65-F5344CB8AC3E}">
        <p14:creationId xmlns:p14="http://schemas.microsoft.com/office/powerpoint/2010/main" val="2614773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576502B-516D-4B38-AA95-6F1BAC09C458}" type="slidenum">
              <a:rPr lang="en-US" smtClean="0"/>
              <a:t>6</a:t>
            </a:fld>
            <a:endParaRPr lang="en-US"/>
          </a:p>
        </p:txBody>
      </p:sp>
    </p:spTree>
    <p:extLst>
      <p:ext uri="{BB962C8B-B14F-4D97-AF65-F5344CB8AC3E}">
        <p14:creationId xmlns:p14="http://schemas.microsoft.com/office/powerpoint/2010/main" val="29600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7</a:t>
            </a:fld>
            <a:endParaRPr lang="en-US"/>
          </a:p>
        </p:txBody>
      </p:sp>
    </p:spTree>
    <p:extLst>
      <p:ext uri="{BB962C8B-B14F-4D97-AF65-F5344CB8AC3E}">
        <p14:creationId xmlns:p14="http://schemas.microsoft.com/office/powerpoint/2010/main" val="3169759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8</a:t>
            </a:fld>
            <a:endParaRPr lang="en-US"/>
          </a:p>
        </p:txBody>
      </p:sp>
    </p:spTree>
    <p:extLst>
      <p:ext uri="{BB962C8B-B14F-4D97-AF65-F5344CB8AC3E}">
        <p14:creationId xmlns:p14="http://schemas.microsoft.com/office/powerpoint/2010/main" val="445717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76502B-516D-4B38-AA95-6F1BAC09C458}" type="slidenum">
              <a:rPr lang="en-US" smtClean="0"/>
              <a:t>9</a:t>
            </a:fld>
            <a:endParaRPr lang="en-US"/>
          </a:p>
        </p:txBody>
      </p:sp>
    </p:spTree>
    <p:extLst>
      <p:ext uri="{BB962C8B-B14F-4D97-AF65-F5344CB8AC3E}">
        <p14:creationId xmlns:p14="http://schemas.microsoft.com/office/powerpoint/2010/main" val="279558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1/17/2024</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ameara@archkck.org"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CFNEK Stewardship and Development Symposium:</a:t>
            </a:r>
            <a:br>
              <a:rPr lang="en-US" dirty="0" smtClean="0"/>
            </a:br>
            <a:r>
              <a:rPr lang="en-US" dirty="0" smtClean="0"/>
              <a:t>How to build a successful event</a:t>
            </a:r>
            <a:endParaRPr lang="en-US" dirty="0"/>
          </a:p>
        </p:txBody>
      </p:sp>
      <p:sp>
        <p:nvSpPr>
          <p:cNvPr id="3" name="Subtitle 2"/>
          <p:cNvSpPr>
            <a:spLocks noGrp="1"/>
          </p:cNvSpPr>
          <p:nvPr>
            <p:ph type="subTitle" idx="1"/>
          </p:nvPr>
        </p:nvSpPr>
        <p:spPr/>
        <p:txBody>
          <a:bodyPr/>
          <a:lstStyle/>
          <a:p>
            <a:r>
              <a:rPr lang="en-US" dirty="0" smtClean="0"/>
              <a:t>AMY MEARA</a:t>
            </a:r>
          </a:p>
          <a:p>
            <a:r>
              <a:rPr lang="en-US" dirty="0"/>
              <a:t>C</a:t>
            </a:r>
            <a:r>
              <a:rPr lang="en-US" dirty="0" smtClean="0"/>
              <a:t>atholic Education Foundation</a:t>
            </a:r>
          </a:p>
          <a:p>
            <a:r>
              <a:rPr lang="en-US" dirty="0" smtClean="0"/>
              <a:t>Director of Special Events</a:t>
            </a:r>
            <a:endParaRPr lang="en-US" dirty="0"/>
          </a:p>
        </p:txBody>
      </p:sp>
    </p:spTree>
    <p:extLst>
      <p:ext uri="{BB962C8B-B14F-4D97-AF65-F5344CB8AC3E}">
        <p14:creationId xmlns:p14="http://schemas.microsoft.com/office/powerpoint/2010/main" val="2273755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Host your event!</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r>
              <a:rPr lang="en-US" dirty="0"/>
              <a:t>On the big event day, there will still be a great number of tasks and logistics to manage to ensure all your </a:t>
            </a:r>
            <a:r>
              <a:rPr lang="en-US" dirty="0" smtClean="0"/>
              <a:t>organization’s </a:t>
            </a:r>
            <a:r>
              <a:rPr lang="en-US" dirty="0"/>
              <a:t>event planning pays off. While hosting an event can be very rewarding, it’s important to keep your eyes on the prize to ensure all your volunteers, staff, vendors, and entertainers are set up for success.</a:t>
            </a:r>
          </a:p>
          <a:p>
            <a:r>
              <a:rPr lang="en-US" dirty="0"/>
              <a:t>Communication is absolutely essential to keeping everyone on the same page. </a:t>
            </a:r>
            <a:r>
              <a:rPr lang="en-US" dirty="0" smtClean="0"/>
              <a:t> A strong timeline is important so that all parties know what’s happening the day of the event!</a:t>
            </a:r>
          </a:p>
          <a:p>
            <a:pPr marL="0" indent="0">
              <a:buNone/>
            </a:pPr>
            <a:r>
              <a:rPr lang="en-US" dirty="0" smtClean="0"/>
              <a:t> As </a:t>
            </a:r>
            <a:r>
              <a:rPr lang="en-US" dirty="0"/>
              <a:t>long as your team is on the same page, your event should go off without a hitch</a:t>
            </a:r>
            <a:r>
              <a:rPr lang="en-US" dirty="0" smtClean="0"/>
              <a:t>.</a:t>
            </a:r>
          </a:p>
          <a:p>
            <a:pPr marL="0" indent="0">
              <a:buNone/>
            </a:pPr>
            <a:r>
              <a:rPr lang="en-US" dirty="0" smtClean="0"/>
              <a:t>Example: </a:t>
            </a:r>
            <a:r>
              <a:rPr lang="en-US" b="1" dirty="0"/>
              <a:t>Friday &amp; Saturday Gaudeamus Schedule</a:t>
            </a:r>
            <a:endParaRPr lang="en-US" dirty="0"/>
          </a:p>
        </p:txBody>
      </p:sp>
    </p:spTree>
    <p:extLst>
      <p:ext uri="{BB962C8B-B14F-4D97-AF65-F5344CB8AC3E}">
        <p14:creationId xmlns:p14="http://schemas.microsoft.com/office/powerpoint/2010/main" val="4073808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Post event follow-up</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dirty="0"/>
              <a:t>After the event has come and gone, it’s a good idea to follow-up with your guests, send thank you notes, and ask for any feedback. </a:t>
            </a:r>
            <a:endParaRPr lang="en-US" dirty="0" smtClean="0"/>
          </a:p>
          <a:p>
            <a:pPr>
              <a:buFont typeface="Wingdings" panose="05000000000000000000" pitchFamily="2" charset="2"/>
              <a:buChar char="§"/>
            </a:pPr>
            <a:r>
              <a:rPr lang="en-US" dirty="0"/>
              <a:t> </a:t>
            </a:r>
            <a:r>
              <a:rPr lang="en-US" dirty="0" smtClean="0"/>
              <a:t> Survey: put a QR code in the program for immediate feedback</a:t>
            </a:r>
          </a:p>
          <a:p>
            <a:pPr>
              <a:buFont typeface="Wingdings" panose="05000000000000000000" pitchFamily="2" charset="2"/>
              <a:buChar char="§"/>
            </a:pPr>
            <a:r>
              <a:rPr lang="en-US" dirty="0"/>
              <a:t> </a:t>
            </a:r>
            <a:r>
              <a:rPr lang="en-US" dirty="0" smtClean="0"/>
              <a:t> Thank you emails and phone calls</a:t>
            </a:r>
          </a:p>
          <a:p>
            <a:pPr>
              <a:buFont typeface="Wingdings" panose="05000000000000000000" pitchFamily="2" charset="2"/>
              <a:buChar char="§"/>
            </a:pPr>
            <a:r>
              <a:rPr lang="en-US" dirty="0" smtClean="0"/>
              <a:t>  Photo albums </a:t>
            </a:r>
          </a:p>
          <a:p>
            <a:r>
              <a:rPr lang="en-US" dirty="0" smtClean="0"/>
              <a:t>Sorry We Missed </a:t>
            </a:r>
            <a:r>
              <a:rPr lang="en-US" dirty="0" err="1" smtClean="0"/>
              <a:t>Yous</a:t>
            </a:r>
            <a:r>
              <a:rPr lang="en-US" dirty="0" smtClean="0"/>
              <a:t>!</a:t>
            </a:r>
          </a:p>
          <a:p>
            <a:pPr lvl="1">
              <a:buFont typeface="Wingdings" panose="05000000000000000000" pitchFamily="2" charset="2"/>
              <a:buChar char="§"/>
            </a:pPr>
            <a:r>
              <a:rPr lang="en-US" dirty="0" smtClean="0"/>
              <a:t>Email/mail event details to the invitees who didn’t attend with an overview of the success!  Tell them that it’s not too late to participate!</a:t>
            </a:r>
          </a:p>
          <a:p>
            <a:pPr marL="128016" lvl="1" indent="0">
              <a:buNone/>
            </a:pPr>
            <a:endParaRPr lang="en-US" dirty="0" smtClean="0"/>
          </a:p>
          <a:p>
            <a:pPr marL="128016" lvl="1" indent="0">
              <a:buNone/>
            </a:pPr>
            <a:r>
              <a:rPr lang="en-US" sz="2200" dirty="0" smtClean="0"/>
              <a:t>It </a:t>
            </a:r>
            <a:r>
              <a:rPr lang="en-US" sz="2200" dirty="0"/>
              <a:t>will also be a good time to sit down with your team and create a comprehensive post-event checklist.</a:t>
            </a:r>
          </a:p>
          <a:p>
            <a:pPr marL="128016" lvl="1" indent="0">
              <a:buNone/>
            </a:pPr>
            <a:endParaRPr lang="en-US" dirty="0"/>
          </a:p>
        </p:txBody>
      </p:sp>
    </p:spTree>
    <p:extLst>
      <p:ext uri="{BB962C8B-B14F-4D97-AF65-F5344CB8AC3E}">
        <p14:creationId xmlns:p14="http://schemas.microsoft.com/office/powerpoint/2010/main" val="9411059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and tricks</a:t>
            </a:r>
            <a:endParaRPr lang="en-US" dirty="0"/>
          </a:p>
        </p:txBody>
      </p:sp>
      <p:sp>
        <p:nvSpPr>
          <p:cNvPr id="3" name="Content Placeholder 2"/>
          <p:cNvSpPr>
            <a:spLocks noGrp="1"/>
          </p:cNvSpPr>
          <p:nvPr>
            <p:ph idx="1"/>
          </p:nvPr>
        </p:nvSpPr>
        <p:spPr/>
        <p:txBody>
          <a:bodyPr/>
          <a:lstStyle/>
          <a:p>
            <a:r>
              <a:rPr lang="en-US" dirty="0" smtClean="0"/>
              <a:t>Talk to people who have hosted similar events!</a:t>
            </a:r>
          </a:p>
          <a:p>
            <a:r>
              <a:rPr lang="en-US" dirty="0" smtClean="0"/>
              <a:t>Get professional help!  If you can afford a production company to help with the run of show, seek one out.</a:t>
            </a:r>
          </a:p>
          <a:p>
            <a:r>
              <a:rPr lang="en-US" dirty="0" smtClean="0"/>
              <a:t>Don’t sweat it – you may be the only one in the room who knows when something goes wrong.  </a:t>
            </a:r>
          </a:p>
          <a:p>
            <a:r>
              <a:rPr lang="en-US" dirty="0" smtClean="0"/>
              <a:t>Smile!  If you seem fine, </a:t>
            </a:r>
            <a:r>
              <a:rPr lang="en-US" dirty="0" smtClean="0"/>
              <a:t>your </a:t>
            </a:r>
            <a:r>
              <a:rPr lang="en-US" dirty="0" smtClean="0"/>
              <a:t>volunteers and guests won’t question a thing </a:t>
            </a:r>
            <a:r>
              <a:rPr lang="en-US" dirty="0" smtClean="0">
                <a:sym typeface="Wingdings" panose="05000000000000000000" pitchFamily="2" charset="2"/>
              </a:rPr>
              <a:t></a:t>
            </a:r>
            <a:endParaRPr lang="en-US" dirty="0"/>
          </a:p>
        </p:txBody>
      </p:sp>
    </p:spTree>
    <p:extLst>
      <p:ext uri="{BB962C8B-B14F-4D97-AF65-F5344CB8AC3E}">
        <p14:creationId xmlns:p14="http://schemas.microsoft.com/office/powerpoint/2010/main" val="19423106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 &amp; answers</a:t>
            </a:r>
            <a:endParaRPr lang="en-US" dirty="0"/>
          </a:p>
        </p:txBody>
      </p:sp>
      <p:sp>
        <p:nvSpPr>
          <p:cNvPr id="3" name="Subtitle 2"/>
          <p:cNvSpPr>
            <a:spLocks noGrp="1"/>
          </p:cNvSpPr>
          <p:nvPr>
            <p:ph type="subTitle" idx="1"/>
          </p:nvPr>
        </p:nvSpPr>
        <p:spPr>
          <a:xfrm>
            <a:off x="8608291" y="4960137"/>
            <a:ext cx="3239655" cy="1394691"/>
          </a:xfrm>
        </p:spPr>
        <p:txBody>
          <a:bodyPr>
            <a:normAutofit fontScale="85000" lnSpcReduction="20000"/>
          </a:bodyPr>
          <a:lstStyle/>
          <a:p>
            <a:r>
              <a:rPr lang="en-US" sz="2200" dirty="0" smtClean="0"/>
              <a:t>THANKS FOR ATTENDING</a:t>
            </a:r>
          </a:p>
          <a:p>
            <a:endParaRPr lang="en-US" dirty="0" smtClean="0"/>
          </a:p>
          <a:p>
            <a:r>
              <a:rPr lang="en-US" dirty="0" smtClean="0"/>
              <a:t>Please don’t hesitate to reach out with questions after today!</a:t>
            </a:r>
          </a:p>
          <a:p>
            <a:r>
              <a:rPr lang="en-US" dirty="0" smtClean="0">
                <a:hlinkClick r:id="rId3"/>
              </a:rPr>
              <a:t>ameara@archkck.org</a:t>
            </a:r>
            <a:endParaRPr lang="en-US" dirty="0" smtClean="0"/>
          </a:p>
          <a:p>
            <a:r>
              <a:rPr lang="en-US" dirty="0" smtClean="0"/>
              <a:t>C: 913.808.8926</a:t>
            </a:r>
          </a:p>
          <a:p>
            <a:endParaRPr lang="en-US" dirty="0"/>
          </a:p>
        </p:txBody>
      </p:sp>
    </p:spTree>
    <p:extLst>
      <p:ext uri="{BB962C8B-B14F-4D97-AF65-F5344CB8AC3E}">
        <p14:creationId xmlns:p14="http://schemas.microsoft.com/office/powerpoint/2010/main" val="33974863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Amy Meara</a:t>
            </a:r>
            <a:br>
              <a:rPr lang="en-US" dirty="0" smtClean="0">
                <a:solidFill>
                  <a:schemeClr val="accent2">
                    <a:lumMod val="75000"/>
                  </a:schemeClr>
                </a:solidFill>
              </a:rPr>
            </a:br>
            <a:r>
              <a:rPr lang="en-US" sz="3200" dirty="0" smtClean="0">
                <a:solidFill>
                  <a:schemeClr val="accent2">
                    <a:lumMod val="75000"/>
                  </a:schemeClr>
                </a:solidFill>
              </a:rPr>
              <a:t>Director of Special Events</a:t>
            </a:r>
            <a:r>
              <a:rPr lang="en-US" dirty="0" smtClean="0">
                <a:solidFill>
                  <a:schemeClr val="accent2">
                    <a:lumMod val="75000"/>
                  </a:schemeClr>
                </a:solidFill>
              </a:rPr>
              <a:t/>
            </a:r>
            <a:br>
              <a:rPr lang="en-US" dirty="0" smtClean="0">
                <a:solidFill>
                  <a:schemeClr val="accent2">
                    <a:lumMod val="75000"/>
                  </a:schemeClr>
                </a:solidFill>
              </a:rPr>
            </a:br>
            <a:r>
              <a:rPr lang="en-US" sz="2800" dirty="0" smtClean="0">
                <a:solidFill>
                  <a:schemeClr val="accent2">
                    <a:lumMod val="75000"/>
                  </a:schemeClr>
                </a:solidFill>
              </a:rPr>
              <a:t>Catholic education Foundation</a:t>
            </a:r>
            <a:endParaRPr lang="en-US" sz="2800" dirty="0">
              <a:solidFill>
                <a:schemeClr val="accent2">
                  <a:lumMod val="75000"/>
                </a:schemeClr>
              </a:solidFill>
            </a:endParaRPr>
          </a:p>
        </p:txBody>
      </p:sp>
      <p:sp>
        <p:nvSpPr>
          <p:cNvPr id="4" name="Text Placeholder 3"/>
          <p:cNvSpPr>
            <a:spLocks noGrp="1"/>
          </p:cNvSpPr>
          <p:nvPr>
            <p:ph type="body" sz="half" idx="2"/>
          </p:nvPr>
        </p:nvSpPr>
        <p:spPr/>
        <p:txBody>
          <a:bodyPr/>
          <a:lstStyle/>
          <a:p>
            <a:pPr marL="285750" indent="-285750">
              <a:buFont typeface="Wingdings" panose="05000000000000000000" pitchFamily="2" charset="2"/>
              <a:buChar char="§"/>
            </a:pPr>
            <a:r>
              <a:rPr lang="en-US" dirty="0"/>
              <a:t>Graduate of Benedictine College, BA in mass communications with an emphasis in public relations, a minor in education</a:t>
            </a:r>
          </a:p>
          <a:p>
            <a:pPr marL="285750" indent="-285750">
              <a:buFont typeface="Wingdings" panose="05000000000000000000" pitchFamily="2" charset="2"/>
              <a:buChar char="§"/>
            </a:pPr>
            <a:r>
              <a:rPr lang="en-US" dirty="0"/>
              <a:t>Executive Assistant and Race Director at the KC Affiliate of the Susan Komen Foundation</a:t>
            </a:r>
          </a:p>
          <a:p>
            <a:pPr marL="285750" indent="-285750">
              <a:buFont typeface="Wingdings" panose="05000000000000000000" pitchFamily="2" charset="2"/>
              <a:buChar char="§"/>
            </a:pPr>
            <a:r>
              <a:rPr lang="en-US" dirty="0"/>
              <a:t>Director of Premedical Programs at The University of Kansas School of Medicine</a:t>
            </a:r>
          </a:p>
          <a:p>
            <a:pPr marL="285750" indent="-285750">
              <a:buFont typeface="Wingdings" panose="05000000000000000000" pitchFamily="2" charset="2"/>
              <a:buChar char="§"/>
            </a:pPr>
            <a:r>
              <a:rPr lang="en-US" dirty="0"/>
              <a:t>Director of Alumni Relations at Benedictine College</a:t>
            </a:r>
          </a:p>
          <a:p>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13238" y="840413"/>
            <a:ext cx="3884540" cy="5179387"/>
          </a:xfrm>
        </p:spPr>
      </p:pic>
    </p:spTree>
    <p:extLst>
      <p:ext uri="{BB962C8B-B14F-4D97-AF65-F5344CB8AC3E}">
        <p14:creationId xmlns:p14="http://schemas.microsoft.com/office/powerpoint/2010/main" val="2578021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lumMod val="75000"/>
                  </a:schemeClr>
                </a:solidFill>
              </a:rPr>
              <a:t>How to run a successful event</a:t>
            </a:r>
            <a:r>
              <a:rPr lang="en-US" dirty="0"/>
              <a:t> </a:t>
            </a:r>
            <a:br>
              <a:rPr lang="en-US" dirty="0"/>
            </a:br>
            <a:r>
              <a:rPr lang="en-US" dirty="0" smtClean="0"/>
              <a:t>8 steps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715000" y="1521883"/>
            <a:ext cx="5678488" cy="3785658"/>
          </a:xfrm>
        </p:spPr>
      </p:pic>
      <p:sp>
        <p:nvSpPr>
          <p:cNvPr id="4" name="Text Placeholder 3"/>
          <p:cNvSpPr>
            <a:spLocks noGrp="1"/>
          </p:cNvSpPr>
          <p:nvPr>
            <p:ph type="body" sz="half" idx="2"/>
          </p:nvPr>
        </p:nvSpPr>
        <p:spPr/>
        <p:txBody>
          <a:bodyPr>
            <a:normAutofit lnSpcReduction="10000"/>
          </a:bodyPr>
          <a:lstStyle/>
          <a:p>
            <a:r>
              <a:rPr lang="en-US" sz="2400" dirty="0"/>
              <a:t>1. Set your goal.</a:t>
            </a:r>
          </a:p>
          <a:p>
            <a:r>
              <a:rPr lang="en-US" sz="2400" dirty="0"/>
              <a:t>2. Create a budget.</a:t>
            </a:r>
          </a:p>
          <a:p>
            <a:r>
              <a:rPr lang="en-US" sz="2400" dirty="0"/>
              <a:t>3.Fundraise or secure sponsorships.</a:t>
            </a:r>
          </a:p>
          <a:p>
            <a:r>
              <a:rPr lang="en-US" sz="2400" dirty="0"/>
              <a:t>4. Design your event.</a:t>
            </a:r>
          </a:p>
          <a:p>
            <a:r>
              <a:rPr lang="en-US" sz="2400" dirty="0"/>
              <a:t>5. Recruit volunteers.</a:t>
            </a:r>
          </a:p>
          <a:p>
            <a:r>
              <a:rPr lang="en-US" sz="2400" dirty="0"/>
              <a:t>6. Market your event.</a:t>
            </a:r>
          </a:p>
          <a:p>
            <a:r>
              <a:rPr lang="en-US" sz="2400" dirty="0"/>
              <a:t>7. Host your event.</a:t>
            </a:r>
          </a:p>
          <a:p>
            <a:r>
              <a:rPr lang="en-US" sz="2400" dirty="0"/>
              <a:t>8. Follow up!</a:t>
            </a:r>
          </a:p>
          <a:p>
            <a:endParaRPr lang="en-US" dirty="0"/>
          </a:p>
        </p:txBody>
      </p:sp>
    </p:spTree>
    <p:extLst>
      <p:ext uri="{BB962C8B-B14F-4D97-AF65-F5344CB8AC3E}">
        <p14:creationId xmlns:p14="http://schemas.microsoft.com/office/powerpoint/2010/main" val="502551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213599" y="2286000"/>
            <a:ext cx="2510972" cy="3795486"/>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Title 1"/>
          <p:cNvSpPr>
            <a:spLocks noGrp="1"/>
          </p:cNvSpPr>
          <p:nvPr>
            <p:ph type="title"/>
          </p:nvPr>
        </p:nvSpPr>
        <p:spPr>
          <a:xfrm>
            <a:off x="1024128" y="541673"/>
            <a:ext cx="9720072" cy="1499616"/>
          </a:xfrm>
        </p:spPr>
        <p:txBody>
          <a:bodyPr/>
          <a:lstStyle/>
          <a:p>
            <a:r>
              <a:rPr lang="en-US" dirty="0" smtClean="0">
                <a:solidFill>
                  <a:schemeClr val="accent2">
                    <a:lumMod val="75000"/>
                  </a:schemeClr>
                </a:solidFill>
              </a:rPr>
              <a:t>Set your goal</a:t>
            </a:r>
            <a:endParaRPr lang="en-US" dirty="0">
              <a:solidFill>
                <a:schemeClr val="accent2">
                  <a:lumMod val="75000"/>
                </a:schemeClr>
              </a:solidFill>
            </a:endParaRPr>
          </a:p>
        </p:txBody>
      </p:sp>
      <p:sp>
        <p:nvSpPr>
          <p:cNvPr id="3" name="Content Placeholder 2"/>
          <p:cNvSpPr>
            <a:spLocks noGrp="1"/>
          </p:cNvSpPr>
          <p:nvPr>
            <p:ph sz="half" idx="1"/>
          </p:nvPr>
        </p:nvSpPr>
        <p:spPr/>
        <p:txBody>
          <a:bodyPr>
            <a:normAutofit/>
          </a:bodyPr>
          <a:lstStyle/>
          <a:p>
            <a:pPr>
              <a:buFont typeface="Wingdings" panose="05000000000000000000" pitchFamily="2" charset="2"/>
              <a:buChar char="§"/>
            </a:pPr>
            <a:r>
              <a:rPr lang="en-US" dirty="0"/>
              <a:t>What is the purpose of the event?</a:t>
            </a:r>
          </a:p>
          <a:p>
            <a:pPr>
              <a:buFont typeface="Wingdings" panose="05000000000000000000" pitchFamily="2" charset="2"/>
              <a:buChar char="§"/>
            </a:pPr>
            <a:r>
              <a:rPr lang="en-US" dirty="0"/>
              <a:t>What cause are we promoting with this event</a:t>
            </a:r>
            <a:r>
              <a:rPr lang="en-US" dirty="0" smtClean="0"/>
              <a:t>?</a:t>
            </a:r>
            <a:endParaRPr lang="en-US" dirty="0"/>
          </a:p>
          <a:p>
            <a:pPr>
              <a:buFont typeface="Wingdings" panose="05000000000000000000" pitchFamily="2" charset="2"/>
              <a:buChar char="§"/>
            </a:pPr>
            <a:r>
              <a:rPr lang="en-US" dirty="0"/>
              <a:t>What type of event is this? (Party, Dinner, </a:t>
            </a:r>
            <a:r>
              <a:rPr lang="en-US" dirty="0" smtClean="0"/>
              <a:t>Get-Together, Auction, Gala)</a:t>
            </a:r>
            <a:endParaRPr lang="en-US" dirty="0"/>
          </a:p>
          <a:p>
            <a:pPr>
              <a:buFont typeface="Wingdings" panose="05000000000000000000" pitchFamily="2" charset="2"/>
              <a:buChar char="§"/>
            </a:pPr>
            <a:r>
              <a:rPr lang="en-US" dirty="0"/>
              <a:t>What is our goal for the event? (Raise awareness, Fundraising)</a:t>
            </a:r>
          </a:p>
          <a:p>
            <a:pPr>
              <a:buFont typeface="Wingdings" panose="05000000000000000000" pitchFamily="2" charset="2"/>
              <a:buChar char="§"/>
            </a:pPr>
            <a:r>
              <a:rPr lang="en-US" dirty="0"/>
              <a:t>What expectations will the guests have for this event?</a:t>
            </a:r>
          </a:p>
          <a:p>
            <a:endParaRPr lang="en-US" dirty="0" smtClean="0"/>
          </a:p>
        </p:txBody>
      </p:sp>
      <p:sp>
        <p:nvSpPr>
          <p:cNvPr id="4" name="Content Placeholder 3"/>
          <p:cNvSpPr>
            <a:spLocks noGrp="1"/>
          </p:cNvSpPr>
          <p:nvPr>
            <p:ph sz="half" idx="2"/>
          </p:nvPr>
        </p:nvSpPr>
        <p:spPr/>
        <p:txBody>
          <a:bodyPr>
            <a:normAutofit/>
          </a:bodyPr>
          <a:lstStyle/>
          <a:p>
            <a:pPr algn="ctr"/>
            <a:r>
              <a:rPr lang="en-US" sz="4400" dirty="0" smtClean="0">
                <a:solidFill>
                  <a:schemeClr val="accent1">
                    <a:lumMod val="75000"/>
                  </a:schemeClr>
                </a:solidFill>
              </a:rPr>
              <a:t>WHO?</a:t>
            </a:r>
          </a:p>
          <a:p>
            <a:pPr algn="ctr"/>
            <a:r>
              <a:rPr lang="en-US" sz="4400" dirty="0" smtClean="0">
                <a:solidFill>
                  <a:schemeClr val="accent1">
                    <a:lumMod val="75000"/>
                  </a:schemeClr>
                </a:solidFill>
              </a:rPr>
              <a:t>WHAT?</a:t>
            </a:r>
          </a:p>
          <a:p>
            <a:pPr algn="ctr"/>
            <a:r>
              <a:rPr lang="en-US" sz="4400" dirty="0" smtClean="0">
                <a:solidFill>
                  <a:schemeClr val="accent1">
                    <a:lumMod val="75000"/>
                  </a:schemeClr>
                </a:solidFill>
              </a:rPr>
              <a:t>WHERE?</a:t>
            </a:r>
          </a:p>
          <a:p>
            <a:pPr algn="ctr"/>
            <a:r>
              <a:rPr lang="en-US" sz="4400" dirty="0" smtClean="0">
                <a:solidFill>
                  <a:schemeClr val="accent1">
                    <a:lumMod val="75000"/>
                  </a:schemeClr>
                </a:solidFill>
              </a:rPr>
              <a:t>WHEN?</a:t>
            </a:r>
          </a:p>
          <a:p>
            <a:pPr algn="ctr"/>
            <a:r>
              <a:rPr lang="en-US" sz="4400" dirty="0" smtClean="0">
                <a:solidFill>
                  <a:schemeClr val="accent1">
                    <a:lumMod val="75000"/>
                  </a:schemeClr>
                </a:solidFill>
              </a:rPr>
              <a:t>WHY?</a:t>
            </a:r>
            <a:endParaRPr lang="en-US" sz="4400" dirty="0">
              <a:solidFill>
                <a:schemeClr val="accent1">
                  <a:lumMod val="75000"/>
                </a:schemeClr>
              </a:solidFill>
            </a:endParaRPr>
          </a:p>
        </p:txBody>
      </p:sp>
    </p:spTree>
    <p:extLst>
      <p:ext uri="{BB962C8B-B14F-4D97-AF65-F5344CB8AC3E}">
        <p14:creationId xmlns:p14="http://schemas.microsoft.com/office/powerpoint/2010/main" val="26941589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Create the budget</a:t>
            </a:r>
            <a:endParaRPr lang="en-US" dirty="0">
              <a:solidFill>
                <a:schemeClr val="accent2">
                  <a:lumMod val="75000"/>
                </a:schemeClr>
              </a:solidFill>
            </a:endParaRPr>
          </a:p>
        </p:txBody>
      </p:sp>
      <p:sp>
        <p:nvSpPr>
          <p:cNvPr id="3" name="Content Placeholder 2"/>
          <p:cNvSpPr>
            <a:spLocks noGrp="1"/>
          </p:cNvSpPr>
          <p:nvPr>
            <p:ph sz="half" idx="1"/>
          </p:nvPr>
        </p:nvSpPr>
        <p:spPr/>
        <p:txBody>
          <a:bodyPr>
            <a:normAutofit fontScale="92500" lnSpcReduction="10000"/>
          </a:bodyPr>
          <a:lstStyle/>
          <a:p>
            <a:pPr>
              <a:buFont typeface="Wingdings" panose="05000000000000000000" pitchFamily="2" charset="2"/>
              <a:buChar char="§"/>
            </a:pPr>
            <a:r>
              <a:rPr lang="en-US" dirty="0"/>
              <a:t>Venue </a:t>
            </a:r>
            <a:r>
              <a:rPr lang="en-US" dirty="0" smtClean="0"/>
              <a:t>Costs</a:t>
            </a:r>
          </a:p>
          <a:p>
            <a:pPr>
              <a:buFont typeface="Wingdings" panose="05000000000000000000" pitchFamily="2" charset="2"/>
              <a:buChar char="§"/>
            </a:pPr>
            <a:r>
              <a:rPr lang="en-US" dirty="0" smtClean="0"/>
              <a:t>Production Costs: Audio Visual</a:t>
            </a:r>
            <a:endParaRPr lang="en-US" dirty="0"/>
          </a:p>
          <a:p>
            <a:pPr>
              <a:buFont typeface="Wingdings" panose="05000000000000000000" pitchFamily="2" charset="2"/>
              <a:buChar char="§"/>
            </a:pPr>
            <a:r>
              <a:rPr lang="en-US" dirty="0"/>
              <a:t>Catering Expenses</a:t>
            </a:r>
          </a:p>
          <a:p>
            <a:pPr>
              <a:buFont typeface="Wingdings" panose="05000000000000000000" pitchFamily="2" charset="2"/>
              <a:buChar char="§"/>
            </a:pPr>
            <a:r>
              <a:rPr lang="en-US" dirty="0"/>
              <a:t>Decoration Expenses</a:t>
            </a:r>
          </a:p>
          <a:p>
            <a:pPr>
              <a:buFont typeface="Wingdings" panose="05000000000000000000" pitchFamily="2" charset="2"/>
              <a:buChar char="§"/>
            </a:pPr>
            <a:r>
              <a:rPr lang="en-US" dirty="0"/>
              <a:t>Rental Expenses</a:t>
            </a:r>
          </a:p>
          <a:p>
            <a:pPr>
              <a:buFont typeface="Wingdings" panose="05000000000000000000" pitchFamily="2" charset="2"/>
              <a:buChar char="§"/>
            </a:pPr>
            <a:r>
              <a:rPr lang="en-US" dirty="0"/>
              <a:t>Food and Drink Costs</a:t>
            </a:r>
          </a:p>
          <a:p>
            <a:pPr>
              <a:buFont typeface="Wingdings" panose="05000000000000000000" pitchFamily="2" charset="2"/>
              <a:buChar char="§"/>
            </a:pPr>
            <a:r>
              <a:rPr lang="en-US" dirty="0"/>
              <a:t>Entertainment </a:t>
            </a:r>
            <a:r>
              <a:rPr lang="en-US" dirty="0" smtClean="0"/>
              <a:t>Costs</a:t>
            </a:r>
          </a:p>
          <a:p>
            <a:pPr>
              <a:buFont typeface="Wingdings" panose="05000000000000000000" pitchFamily="2" charset="2"/>
              <a:buChar char="§"/>
            </a:pPr>
            <a:r>
              <a:rPr lang="en-US" dirty="0" smtClean="0"/>
              <a:t>Marketing Costs: printing, mailings, video production, etc. </a:t>
            </a:r>
          </a:p>
          <a:p>
            <a:pPr>
              <a:buFont typeface="Wingdings" panose="05000000000000000000" pitchFamily="2" charset="2"/>
              <a:buChar char="§"/>
            </a:pPr>
            <a:r>
              <a:rPr lang="en-US" dirty="0" smtClean="0"/>
              <a:t>Meeting Expenses</a:t>
            </a:r>
          </a:p>
          <a:p>
            <a:pPr>
              <a:buFont typeface="Wingdings" panose="05000000000000000000" pitchFamily="2" charset="2"/>
              <a:buChar char="§"/>
            </a:pPr>
            <a:endParaRPr lang="en-US" dirty="0"/>
          </a:p>
          <a:p>
            <a:endParaRPr lang="en-US" dirty="0"/>
          </a:p>
        </p:txBody>
      </p:sp>
      <p:pic>
        <p:nvPicPr>
          <p:cNvPr id="5" name="Content Placeholder 4" descr="&lt;strong&gt;budget&lt;/strong&gt; clip art 20 free Cliparts | Download images on Clipground 202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5719" y="2316162"/>
            <a:ext cx="3962400" cy="3962400"/>
          </a:xfrm>
        </p:spPr>
      </p:pic>
    </p:spTree>
    <p:extLst>
      <p:ext uri="{BB962C8B-B14F-4D97-AF65-F5344CB8AC3E}">
        <p14:creationId xmlns:p14="http://schemas.microsoft.com/office/powerpoint/2010/main" val="31426007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Fundraise and secure sponsorships</a:t>
            </a:r>
            <a:endParaRPr lang="en-US" dirty="0">
              <a:solidFill>
                <a:schemeClr val="accent2">
                  <a:lumMod val="75000"/>
                </a:schemeClr>
              </a:solidFill>
            </a:endParaRPr>
          </a:p>
        </p:txBody>
      </p:sp>
      <p:sp>
        <p:nvSpPr>
          <p:cNvPr id="3" name="Content Placeholder 2"/>
          <p:cNvSpPr>
            <a:spLocks noGrp="1"/>
          </p:cNvSpPr>
          <p:nvPr>
            <p:ph idx="1"/>
          </p:nvPr>
        </p:nvSpPr>
        <p:spPr/>
        <p:txBody>
          <a:bodyPr/>
          <a:lstStyle/>
          <a:p>
            <a:pPr>
              <a:buFont typeface="Wingdings" panose="05000000000000000000" pitchFamily="2" charset="2"/>
              <a:buChar char="§"/>
            </a:pPr>
            <a:r>
              <a:rPr lang="en-US" dirty="0"/>
              <a:t>Will you be using crowdfunding</a:t>
            </a:r>
            <a:r>
              <a:rPr lang="en-US" dirty="0" smtClean="0"/>
              <a:t>?   Are you asking participants to help you raise the money directly or indirectly?</a:t>
            </a:r>
            <a:endParaRPr lang="en-US" dirty="0"/>
          </a:p>
          <a:p>
            <a:pPr>
              <a:buFont typeface="Wingdings" panose="05000000000000000000" pitchFamily="2" charset="2"/>
              <a:buChar char="§"/>
            </a:pPr>
            <a:r>
              <a:rPr lang="en-US" dirty="0"/>
              <a:t>Will you be getting sponsors for the event</a:t>
            </a:r>
            <a:r>
              <a:rPr lang="en-US" dirty="0" smtClean="0"/>
              <a:t>?  What are the different levels of sponsorship? Will there be in-kind opportunities?  Identify those needs and build them into your sponsorship package.  Share with sponsors what they are getting out of it!</a:t>
            </a:r>
            <a:endParaRPr lang="en-US" dirty="0"/>
          </a:p>
          <a:p>
            <a:pPr>
              <a:buFont typeface="Wingdings" panose="05000000000000000000" pitchFamily="2" charset="2"/>
              <a:buChar char="§"/>
            </a:pPr>
            <a:r>
              <a:rPr lang="en-US" dirty="0"/>
              <a:t>Will you be selling tickets to the event? (Determine pricing and </a:t>
            </a:r>
            <a:r>
              <a:rPr lang="en-US" dirty="0" smtClean="0"/>
              <a:t>where </a:t>
            </a:r>
            <a:r>
              <a:rPr lang="en-US" dirty="0"/>
              <a:t>to sell the tickets.)</a:t>
            </a:r>
          </a:p>
          <a:p>
            <a:pPr>
              <a:buFont typeface="Wingdings" panose="05000000000000000000" pitchFamily="2" charset="2"/>
              <a:buChar char="§"/>
            </a:pPr>
            <a:r>
              <a:rPr lang="en-US" dirty="0"/>
              <a:t>What software will your team use to streamline all the information, donations, and data you will be collecting?</a:t>
            </a:r>
          </a:p>
          <a:p>
            <a:r>
              <a:rPr lang="en-US" dirty="0" smtClean="0"/>
              <a:t>EXAMPLE: </a:t>
            </a:r>
            <a:r>
              <a:rPr lang="en-US" b="1" dirty="0" smtClean="0"/>
              <a:t>2024 </a:t>
            </a:r>
            <a:r>
              <a:rPr lang="en-US" b="1" dirty="0" err="1" smtClean="0"/>
              <a:t>Pickleball</a:t>
            </a:r>
            <a:r>
              <a:rPr lang="en-US" b="1" dirty="0" smtClean="0"/>
              <a:t> Tournament Sponsorship Opportunities</a:t>
            </a:r>
            <a:endParaRPr lang="en-US" b="1" dirty="0"/>
          </a:p>
        </p:txBody>
      </p:sp>
    </p:spTree>
    <p:extLst>
      <p:ext uri="{BB962C8B-B14F-4D97-AF65-F5344CB8AC3E}">
        <p14:creationId xmlns:p14="http://schemas.microsoft.com/office/powerpoint/2010/main" val="448321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Design your event</a:t>
            </a:r>
            <a:endParaRPr lang="en-US" dirty="0">
              <a:solidFill>
                <a:schemeClr val="accent2">
                  <a:lumMod val="75000"/>
                </a:schemeClr>
              </a:solidFill>
            </a:endParaRPr>
          </a:p>
        </p:txBody>
      </p:sp>
      <p:sp>
        <p:nvSpPr>
          <p:cNvPr id="3" name="Content Placeholder 2"/>
          <p:cNvSpPr>
            <a:spLocks noGrp="1"/>
          </p:cNvSpPr>
          <p:nvPr>
            <p:ph sz="half" idx="1"/>
          </p:nvPr>
        </p:nvSpPr>
        <p:spPr/>
        <p:txBody>
          <a:bodyPr>
            <a:normAutofit fontScale="92500" lnSpcReduction="20000"/>
          </a:bodyPr>
          <a:lstStyle/>
          <a:p>
            <a:pPr>
              <a:buFont typeface="Wingdings" panose="05000000000000000000" pitchFamily="2" charset="2"/>
              <a:buChar char="§"/>
            </a:pPr>
            <a:r>
              <a:rPr lang="en-US" dirty="0"/>
              <a:t>What venue will you be using?</a:t>
            </a:r>
          </a:p>
          <a:p>
            <a:pPr>
              <a:buFont typeface="Wingdings" panose="05000000000000000000" pitchFamily="2" charset="2"/>
              <a:buChar char="§"/>
            </a:pPr>
            <a:r>
              <a:rPr lang="en-US" dirty="0"/>
              <a:t>What </a:t>
            </a:r>
            <a:r>
              <a:rPr lang="en-US" dirty="0" smtClean="0"/>
              <a:t>is </a:t>
            </a:r>
            <a:r>
              <a:rPr lang="en-US" dirty="0" smtClean="0"/>
              <a:t>the </a:t>
            </a:r>
            <a:r>
              <a:rPr lang="en-US" dirty="0"/>
              <a:t>date and time for the event</a:t>
            </a:r>
            <a:r>
              <a:rPr lang="en-US" dirty="0" smtClean="0"/>
              <a:t>?</a:t>
            </a:r>
          </a:p>
          <a:p>
            <a:pPr>
              <a:buFont typeface="Wingdings" panose="05000000000000000000" pitchFamily="2" charset="2"/>
              <a:buChar char="§"/>
            </a:pPr>
            <a:r>
              <a:rPr lang="en-US" dirty="0" smtClean="0"/>
              <a:t>What kind of experience do you want your guests to have?</a:t>
            </a:r>
            <a:endParaRPr lang="en-US" dirty="0"/>
          </a:p>
          <a:p>
            <a:pPr>
              <a:buFont typeface="Wingdings" panose="05000000000000000000" pitchFamily="2" charset="2"/>
              <a:buChar char="§"/>
            </a:pPr>
            <a:r>
              <a:rPr lang="en-US" dirty="0"/>
              <a:t>What type of theme will you be incorporating</a:t>
            </a:r>
            <a:r>
              <a:rPr lang="en-US" dirty="0" smtClean="0"/>
              <a:t>?</a:t>
            </a:r>
          </a:p>
          <a:p>
            <a:pPr>
              <a:buFont typeface="Wingdings" panose="05000000000000000000" pitchFamily="2" charset="2"/>
              <a:buChar char="§"/>
            </a:pPr>
            <a:r>
              <a:rPr lang="en-US" dirty="0" smtClean="0"/>
              <a:t>What kind of program will occur during the event? What tools do you need to make that happen?</a:t>
            </a:r>
            <a:endParaRPr lang="en-US" dirty="0"/>
          </a:p>
          <a:p>
            <a:pPr>
              <a:buFont typeface="Wingdings" panose="05000000000000000000" pitchFamily="2" charset="2"/>
              <a:buChar char="§"/>
            </a:pPr>
            <a:r>
              <a:rPr lang="en-US" dirty="0"/>
              <a:t>What type of decor will you be using? (This includes decorations, music, smells, visual background elements, entertainment, and guest speakers</a:t>
            </a:r>
            <a:r>
              <a:rPr lang="en-US" dirty="0" smtClean="0"/>
              <a:t>.)</a:t>
            </a:r>
          </a:p>
          <a:p>
            <a:pPr marL="0" indent="0">
              <a:buNone/>
            </a:pPr>
            <a:endParaRPr lang="en-US" dirty="0"/>
          </a:p>
          <a:p>
            <a:endParaRPr lang="en-US" dirty="0"/>
          </a:p>
        </p:txBody>
      </p:sp>
      <p:sp>
        <p:nvSpPr>
          <p:cNvPr id="4" name="Content Placeholder 3"/>
          <p:cNvSpPr>
            <a:spLocks noGrp="1"/>
          </p:cNvSpPr>
          <p:nvPr>
            <p:ph sz="half" idx="2"/>
          </p:nvPr>
        </p:nvSpPr>
        <p:spPr/>
        <p:txBody>
          <a:bodyPr>
            <a:normAutofit fontScale="92500" lnSpcReduction="20000"/>
          </a:bodyPr>
          <a:lstStyle/>
          <a:p>
            <a:pPr>
              <a:buFont typeface="Wingdings" panose="05000000000000000000" pitchFamily="2" charset="2"/>
              <a:buChar char="§"/>
            </a:pPr>
            <a:r>
              <a:rPr lang="en-US" dirty="0"/>
              <a:t>How will the floor layout be for the big day</a:t>
            </a:r>
            <a:r>
              <a:rPr lang="en-US" dirty="0" smtClean="0"/>
              <a:t>?</a:t>
            </a:r>
          </a:p>
          <a:p>
            <a:pPr>
              <a:buFont typeface="Wingdings" panose="05000000000000000000" pitchFamily="2" charset="2"/>
              <a:buChar char="§"/>
            </a:pPr>
            <a:r>
              <a:rPr lang="en-US" dirty="0"/>
              <a:t>What food and drinks will you be serving</a:t>
            </a:r>
            <a:r>
              <a:rPr lang="en-US" dirty="0" smtClean="0"/>
              <a:t>?</a:t>
            </a:r>
          </a:p>
          <a:p>
            <a:pPr>
              <a:buFont typeface="Wingdings" panose="05000000000000000000" pitchFamily="2" charset="2"/>
              <a:buChar char="§"/>
            </a:pPr>
            <a:r>
              <a:rPr lang="en-US" dirty="0" smtClean="0"/>
              <a:t>What </a:t>
            </a:r>
            <a:r>
              <a:rPr lang="en-US" dirty="0"/>
              <a:t>will the specific roles be for your volunteers and staff?</a:t>
            </a:r>
          </a:p>
          <a:p>
            <a:pPr>
              <a:buFont typeface="Wingdings" panose="05000000000000000000" pitchFamily="2" charset="2"/>
              <a:buChar char="§"/>
            </a:pPr>
            <a:r>
              <a:rPr lang="en-US" dirty="0"/>
              <a:t>How will you handle registration and security during the event?</a:t>
            </a:r>
          </a:p>
          <a:p>
            <a:pPr>
              <a:buFont typeface="Wingdings" panose="05000000000000000000" pitchFamily="2" charset="2"/>
              <a:buChar char="§"/>
            </a:pPr>
            <a:r>
              <a:rPr lang="en-US" dirty="0"/>
              <a:t>What transportation options will you have? Will there be parking available?</a:t>
            </a:r>
          </a:p>
          <a:p>
            <a:pPr>
              <a:buFont typeface="Wingdings" panose="05000000000000000000" pitchFamily="2" charset="2"/>
              <a:buChar char="§"/>
            </a:pPr>
            <a:r>
              <a:rPr lang="en-US" dirty="0"/>
              <a:t>How will you handle emergencies? (Medical, Power Outage</a:t>
            </a:r>
            <a:r>
              <a:rPr lang="en-US" dirty="0" smtClean="0"/>
              <a:t>)</a:t>
            </a:r>
          </a:p>
          <a:p>
            <a:pPr>
              <a:buFont typeface="Wingdings" panose="05000000000000000000" pitchFamily="2" charset="2"/>
              <a:buChar char="§"/>
            </a:pPr>
            <a:r>
              <a:rPr lang="en-US" dirty="0" smtClean="0"/>
              <a:t>Do you need </a:t>
            </a:r>
            <a:r>
              <a:rPr lang="en-US" dirty="0" smtClean="0"/>
              <a:t>an </a:t>
            </a:r>
            <a:r>
              <a:rPr lang="en-US" dirty="0" smtClean="0"/>
              <a:t>alternative date incase of a cancellation? </a:t>
            </a:r>
            <a:endParaRPr lang="en-US" dirty="0"/>
          </a:p>
          <a:p>
            <a:pPr marL="0" indent="0">
              <a:buNone/>
            </a:pPr>
            <a:endParaRPr lang="en-US" dirty="0"/>
          </a:p>
        </p:txBody>
      </p:sp>
    </p:spTree>
    <p:extLst>
      <p:ext uri="{BB962C8B-B14F-4D97-AF65-F5344CB8AC3E}">
        <p14:creationId xmlns:p14="http://schemas.microsoft.com/office/powerpoint/2010/main" val="577254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Recruit volunteers</a:t>
            </a:r>
            <a:endParaRPr lang="en-US" dirty="0">
              <a:solidFill>
                <a:schemeClr val="accent2">
                  <a:lumMod val="75000"/>
                </a:schemeClr>
              </a:solidFill>
            </a:endParaRPr>
          </a:p>
        </p:txBody>
      </p:sp>
      <p:sp>
        <p:nvSpPr>
          <p:cNvPr id="3" name="Content Placeholder 2"/>
          <p:cNvSpPr>
            <a:spLocks noGrp="1"/>
          </p:cNvSpPr>
          <p:nvPr>
            <p:ph idx="1"/>
          </p:nvPr>
        </p:nvSpPr>
        <p:spPr/>
        <p:txBody>
          <a:bodyPr>
            <a:normAutofit lnSpcReduction="10000"/>
          </a:bodyPr>
          <a:lstStyle/>
          <a:p>
            <a:r>
              <a:rPr lang="en-US" dirty="0"/>
              <a:t>Create volunteer roles with detailed descriptions</a:t>
            </a:r>
            <a:r>
              <a:rPr lang="en-US" dirty="0" smtClean="0"/>
              <a:t>.</a:t>
            </a:r>
          </a:p>
          <a:p>
            <a:pPr lvl="1"/>
            <a:r>
              <a:rPr lang="en-US" dirty="0" smtClean="0"/>
              <a:t>Look at what people have been successful at in the past!  How can they contribute to your event?</a:t>
            </a:r>
          </a:p>
          <a:p>
            <a:pPr lvl="1"/>
            <a:r>
              <a:rPr lang="en-US" dirty="0" smtClean="0"/>
              <a:t>Are the people you’re identifying passionate about your mission?</a:t>
            </a:r>
          </a:p>
          <a:p>
            <a:pPr lvl="1"/>
            <a:r>
              <a:rPr lang="en-US" dirty="0" smtClean="0"/>
              <a:t>Have current volunteers recruit people they have worked with and have confidence in!  </a:t>
            </a:r>
          </a:p>
          <a:p>
            <a:pPr lvl="1"/>
            <a:r>
              <a:rPr lang="en-US" dirty="0" smtClean="0"/>
              <a:t>Ask volunteers how they want to be involved.  What are their </a:t>
            </a:r>
            <a:r>
              <a:rPr lang="en-US" dirty="0" smtClean="0"/>
              <a:t>strengths?</a:t>
            </a:r>
            <a:endParaRPr lang="en-US" dirty="0"/>
          </a:p>
          <a:p>
            <a:pPr marL="128016" lvl="1" indent="0">
              <a:buNone/>
            </a:pPr>
            <a:endParaRPr lang="en-US" sz="1050" dirty="0"/>
          </a:p>
          <a:p>
            <a:pPr marL="128016" lvl="1" indent="0">
              <a:buNone/>
            </a:pPr>
            <a:r>
              <a:rPr lang="en-US" sz="2200" dirty="0" smtClean="0"/>
              <a:t>Set the expectations up front.  </a:t>
            </a:r>
          </a:p>
          <a:p>
            <a:pPr lvl="1"/>
            <a:r>
              <a:rPr lang="en-US" dirty="0" smtClean="0"/>
              <a:t>People really do want to know what the job is and how much time they will be spending on the “job”</a:t>
            </a:r>
            <a:endParaRPr lang="en-US" dirty="0"/>
          </a:p>
          <a:p>
            <a:r>
              <a:rPr lang="en-US" dirty="0"/>
              <a:t>Show </a:t>
            </a:r>
            <a:r>
              <a:rPr lang="en-US" dirty="0" smtClean="0"/>
              <a:t>appreciation </a:t>
            </a:r>
            <a:r>
              <a:rPr lang="en-US" dirty="0"/>
              <a:t>to your volunteers before, during, and after the event.</a:t>
            </a:r>
          </a:p>
          <a:p>
            <a:pPr lvl="1"/>
            <a:r>
              <a:rPr lang="en-US" dirty="0"/>
              <a:t>Listen to your volunteers.  As a director, your role is to listen and direct!  </a:t>
            </a:r>
            <a:endParaRPr lang="en-US" dirty="0" smtClean="0"/>
          </a:p>
          <a:p>
            <a:pPr marL="128016" lvl="1" indent="0">
              <a:buNone/>
            </a:pPr>
            <a:endParaRPr lang="en-US" dirty="0" smtClean="0"/>
          </a:p>
          <a:p>
            <a:pPr marL="128016" lvl="1" indent="0">
              <a:buNone/>
            </a:pPr>
            <a:r>
              <a:rPr lang="en-US" sz="4000" dirty="0" smtClean="0"/>
              <a:t>MAKE IT FUN!</a:t>
            </a:r>
            <a:endParaRPr lang="en-US" sz="4000" dirty="0"/>
          </a:p>
          <a:p>
            <a:pPr lvl="1"/>
            <a:endParaRPr lang="en-US" dirty="0"/>
          </a:p>
        </p:txBody>
      </p:sp>
    </p:spTree>
    <p:extLst>
      <p:ext uri="{BB962C8B-B14F-4D97-AF65-F5344CB8AC3E}">
        <p14:creationId xmlns:p14="http://schemas.microsoft.com/office/powerpoint/2010/main" val="4588922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lumMod val="75000"/>
                  </a:schemeClr>
                </a:solidFill>
              </a:rPr>
              <a:t>Marketing your event</a:t>
            </a:r>
            <a:endParaRPr lang="en-US" dirty="0">
              <a:solidFill>
                <a:schemeClr val="accent2">
                  <a:lumMod val="75000"/>
                </a:schemeClr>
              </a:solidFill>
            </a:endParaRPr>
          </a:p>
        </p:txBody>
      </p:sp>
      <p:sp>
        <p:nvSpPr>
          <p:cNvPr id="3" name="Content Placeholder 2"/>
          <p:cNvSpPr>
            <a:spLocks noGrp="1"/>
          </p:cNvSpPr>
          <p:nvPr>
            <p:ph idx="1"/>
          </p:nvPr>
        </p:nvSpPr>
        <p:spPr/>
        <p:txBody>
          <a:bodyPr>
            <a:normAutofit fontScale="92500" lnSpcReduction="10000"/>
          </a:bodyPr>
          <a:lstStyle/>
          <a:p>
            <a:r>
              <a:rPr lang="en-US" dirty="0" smtClean="0"/>
              <a:t>Build a marketing plan!</a:t>
            </a:r>
            <a:endParaRPr lang="en-US" dirty="0"/>
          </a:p>
          <a:p>
            <a:r>
              <a:rPr lang="en-US" dirty="0"/>
              <a:t>How will </a:t>
            </a:r>
            <a:r>
              <a:rPr lang="en-US" dirty="0" smtClean="0"/>
              <a:t>you promote the event? (Mail, Email, Social </a:t>
            </a:r>
            <a:r>
              <a:rPr lang="en-US" dirty="0"/>
              <a:t>Media, Flyers, Radio, Local News, etc</a:t>
            </a:r>
            <a:r>
              <a:rPr lang="en-US" dirty="0" smtClean="0"/>
              <a:t>.)</a:t>
            </a:r>
          </a:p>
          <a:p>
            <a:r>
              <a:rPr lang="en-US" dirty="0" smtClean="0"/>
              <a:t>What elements will you need for the event? Video, photos, posters, programs?</a:t>
            </a:r>
          </a:p>
          <a:p>
            <a:pPr marL="0" indent="0">
              <a:buNone/>
            </a:pPr>
            <a:r>
              <a:rPr lang="en-US" dirty="0" smtClean="0"/>
              <a:t> Create a calendar noting when certain pieces will go out on what platforms. </a:t>
            </a:r>
          </a:p>
          <a:p>
            <a:pPr lvl="1">
              <a:buFont typeface="Wingdings" panose="05000000000000000000" pitchFamily="2" charset="2"/>
              <a:buChar char="§"/>
            </a:pPr>
            <a:r>
              <a:rPr lang="en-US" dirty="0" smtClean="0"/>
              <a:t>Invites will hit mailboxes Feb 1</a:t>
            </a:r>
          </a:p>
          <a:p>
            <a:pPr lvl="1">
              <a:buFont typeface="Wingdings" panose="05000000000000000000" pitchFamily="2" charset="2"/>
              <a:buChar char="§"/>
            </a:pPr>
            <a:r>
              <a:rPr lang="en-US" dirty="0" smtClean="0"/>
              <a:t>Social media posts telling people to “watch their mailboxes”</a:t>
            </a:r>
          </a:p>
          <a:p>
            <a:pPr lvl="1">
              <a:buFont typeface="Wingdings" panose="05000000000000000000" pitchFamily="2" charset="2"/>
              <a:buChar char="§"/>
            </a:pPr>
            <a:r>
              <a:rPr lang="en-US" dirty="0" smtClean="0"/>
              <a:t>Follow up emails reminding people to RSVP</a:t>
            </a:r>
          </a:p>
          <a:p>
            <a:pPr lvl="1">
              <a:buFont typeface="Wingdings" panose="05000000000000000000" pitchFamily="2" charset="2"/>
              <a:buChar char="§"/>
            </a:pPr>
            <a:r>
              <a:rPr lang="en-US" dirty="0" smtClean="0"/>
              <a:t>Due date for materials: IE: information for programs must be submitted by Feb 20</a:t>
            </a:r>
            <a:r>
              <a:rPr lang="en-US" baseline="30000" dirty="0" smtClean="0"/>
              <a:t>th</a:t>
            </a:r>
            <a:r>
              <a:rPr lang="en-US" dirty="0" smtClean="0"/>
              <a:t> to go to production Feb 25</a:t>
            </a:r>
            <a:r>
              <a:rPr lang="en-US" baseline="30000" dirty="0" smtClean="0"/>
              <a:t>th</a:t>
            </a:r>
            <a:r>
              <a:rPr lang="en-US" dirty="0" smtClean="0"/>
              <a:t> </a:t>
            </a:r>
          </a:p>
          <a:p>
            <a:pPr marL="128016" lvl="1" indent="0">
              <a:buNone/>
            </a:pPr>
            <a:endParaRPr lang="en-US" dirty="0" smtClean="0"/>
          </a:p>
          <a:p>
            <a:pPr marL="128016" lvl="1" indent="0">
              <a:buNone/>
            </a:pPr>
            <a:r>
              <a:rPr lang="en-US" sz="3500" dirty="0" smtClean="0"/>
              <a:t>Ask your volunteers to LIKE and SHARE!</a:t>
            </a:r>
            <a:endParaRPr lang="en-US" sz="3500" dirty="0"/>
          </a:p>
          <a:p>
            <a:pPr marL="0" indent="0">
              <a:buNone/>
            </a:pPr>
            <a:endParaRPr lang="en-US" dirty="0"/>
          </a:p>
        </p:txBody>
      </p:sp>
    </p:spTree>
    <p:extLst>
      <p:ext uri="{BB962C8B-B14F-4D97-AF65-F5344CB8AC3E}">
        <p14:creationId xmlns:p14="http://schemas.microsoft.com/office/powerpoint/2010/main" val="89729165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575</TotalTime>
  <Words>1429</Words>
  <Application>Microsoft Office PowerPoint</Application>
  <PresentationFormat>Widescreen</PresentationFormat>
  <Paragraphs>128</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Tw Cen MT</vt:lpstr>
      <vt:lpstr>Tw Cen MT Condensed</vt:lpstr>
      <vt:lpstr>Wingdings</vt:lpstr>
      <vt:lpstr>Wingdings 3</vt:lpstr>
      <vt:lpstr>Integral</vt:lpstr>
      <vt:lpstr>CFNEK Stewardship and Development Symposium: How to build a successful event</vt:lpstr>
      <vt:lpstr>Amy Meara Director of Special Events Catholic education Foundation</vt:lpstr>
      <vt:lpstr>How to run a successful event  8 steps</vt:lpstr>
      <vt:lpstr>Set your goal</vt:lpstr>
      <vt:lpstr>Create the budget</vt:lpstr>
      <vt:lpstr>Fundraise and secure sponsorships</vt:lpstr>
      <vt:lpstr>Design your event</vt:lpstr>
      <vt:lpstr>Recruit volunteers</vt:lpstr>
      <vt:lpstr>Marketing your event</vt:lpstr>
      <vt:lpstr>Host your event!</vt:lpstr>
      <vt:lpstr>Post event follow-up </vt:lpstr>
      <vt:lpstr>Tips and tricks</vt:lpstr>
      <vt:lpstr>Questions &amp; answers</vt:lpstr>
    </vt:vector>
  </TitlesOfParts>
  <Company>Archdiocese of Kansas City in Kansas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CFNEK Stewardship and Development Symposium: How to build a successful event</dc:title>
  <dc:creator>Amy Meara</dc:creator>
  <cp:lastModifiedBy>Amy Meara</cp:lastModifiedBy>
  <cp:revision>16</cp:revision>
  <cp:lastPrinted>2024-01-17T16:10:24Z</cp:lastPrinted>
  <dcterms:created xsi:type="dcterms:W3CDTF">2024-01-16T22:22:26Z</dcterms:created>
  <dcterms:modified xsi:type="dcterms:W3CDTF">2024-01-17T19:59:27Z</dcterms:modified>
</cp:coreProperties>
</file>